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embeddedFontLst>
    <p:embeddedFont>
      <p:font typeface="ADLaM Display" panose="02010000000000000000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Play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gExZOe4AwaEGzm0lhG9vRFGbql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658" name="Google Shape;65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9" name="Google Shape;89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4" name="Google Shape;102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1" name="Google Shape;103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1" name="Google Shape;107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ts val="3400"/>
              <a:buFont typeface="Play"/>
              <a:buNone/>
              <a:defRPr sz="4533" b="1">
                <a:solidFill>
                  <a:srgbClr val="003C7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Char char="●"/>
              <a:defRPr sz="3200">
                <a:solidFill>
                  <a:srgbClr val="595959"/>
                </a:solidFill>
              </a:defRPr>
            </a:lvl1pPr>
            <a:lvl2pPr marL="914400" lvl="1" indent="-368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  <a:defRPr sz="2933">
                <a:solidFill>
                  <a:srgbClr val="59595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■"/>
              <a:defRPr sz="2667">
                <a:solidFill>
                  <a:srgbClr val="59595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 sz="2400">
                <a:solidFill>
                  <a:srgbClr val="595959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595959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595959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595959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595959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59595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31"/>
          <p:cNvSpPr txBox="1"/>
          <p:nvPr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</a:pPr>
            <a:fld id="{00000000-1234-1234-1234-123412341234}" type="slidenum">
              <a:rPr lang="en"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33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echtimes.com/articles/297641/20231017/deepening-our-understanding-of-artificial-intelligence-from-machine-learning-to-generative-ai-large-language-models-and-beyond.htm" TargetMode="Externa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mindbowser.com/decoding-smart-on-fhir-for-healthcare-interoperability/" TargetMode="Externa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jpg"/><Relationship Id="rId7" Type="http://schemas.openxmlformats.org/officeDocument/2006/relationships/hyperlink" Target="https://docs.bcbi.brown.edu/codiac-for-health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/>
        </p:nvSpPr>
        <p:spPr>
          <a:xfrm>
            <a:off x="0" y="-10632"/>
            <a:ext cx="12192000" cy="92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MACHINE LEARNING AND ARTIFICIAL INTELLIGENCE APPROACHES USING DATA TO IMPROVE HEALTH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2211659" y="4611231"/>
            <a:ext cx="7569701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PANEL STRUCTURE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AutoNum type="arabicPeriod"/>
            </a:pPr>
            <a:r>
              <a:rPr lang="en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Introductory presentations (25 minutes total)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AutoNum type="arabicPeriod"/>
            </a:pPr>
            <a:r>
              <a:rPr lang="en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Moderator questions x 2 (20 minutes total)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AutoNum type="arabicPeriod"/>
            </a:pPr>
            <a:r>
              <a:rPr lang="en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Audience Q&amp;A</a:t>
            </a:r>
            <a:endParaRPr/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307101"/>
            <a:ext cx="12192001" cy="114794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006040" y="1651018"/>
            <a:ext cx="25122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Ram Samudrala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5010317" y="1076113"/>
            <a:ext cx="234258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PANELISTS</a:t>
            </a:r>
            <a:endParaRPr/>
          </a:p>
        </p:txBody>
      </p:sp>
      <p:sp>
        <p:nvSpPr>
          <p:cNvPr id="98" name="Google Shape;98;p1"/>
          <p:cNvSpPr txBox="1"/>
          <p:nvPr/>
        </p:nvSpPr>
        <p:spPr>
          <a:xfrm>
            <a:off x="2466862" y="2120119"/>
            <a:ext cx="29959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Md Tamjidul Hoque</a:t>
            </a: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4227027" y="2581784"/>
            <a:ext cx="2954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Rammohan Shukla</a:t>
            </a:r>
            <a:endParaRPr/>
          </a:p>
        </p:txBody>
      </p:sp>
      <p:sp>
        <p:nvSpPr>
          <p:cNvPr id="100" name="Google Shape;100;p1"/>
          <p:cNvSpPr txBox="1"/>
          <p:nvPr/>
        </p:nvSpPr>
        <p:spPr>
          <a:xfrm>
            <a:off x="8367108" y="2812616"/>
            <a:ext cx="23887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Elizabeth Chen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11406433" y="133235"/>
            <a:ext cx="5954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00B050"/>
                </a:solidFill>
              </a:rPr>
              <a:t>10</a:t>
            </a:fld>
            <a:endParaRPr sz="1800" b="1">
              <a:solidFill>
                <a:srgbClr val="00B050"/>
              </a:solidFill>
            </a:endParaRPr>
          </a:p>
        </p:txBody>
      </p:sp>
      <p:pic>
        <p:nvPicPr>
          <p:cNvPr id="171" name="Google Shape;17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050" y="0"/>
            <a:ext cx="102938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>
            <a:spLocks noGrp="1"/>
          </p:cNvSpPr>
          <p:nvPr>
            <p:ph type="sldNum" idx="12"/>
          </p:nvPr>
        </p:nvSpPr>
        <p:spPr>
          <a:xfrm>
            <a:off x="11406433" y="133235"/>
            <a:ext cx="5954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00B050"/>
                </a:solidFill>
              </a:rPr>
              <a:t>11</a:t>
            </a:fld>
            <a:endParaRPr sz="1800" b="1">
              <a:solidFill>
                <a:srgbClr val="00B050"/>
              </a:solidFill>
            </a:endParaRPr>
          </a:p>
        </p:txBody>
      </p:sp>
      <p:pic>
        <p:nvPicPr>
          <p:cNvPr id="178" name="Google Shape;1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862" y="0"/>
            <a:ext cx="103302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/>
          <p:nvPr/>
        </p:nvSpPr>
        <p:spPr>
          <a:xfrm>
            <a:off x="0" y="2905366"/>
            <a:ext cx="12192000" cy="52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RAMMOHAN SHUKLA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3" descr="A group of colorful sprinkl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8555" t="4943" r="5513" b="7223"/>
          <a:stretch/>
        </p:blipFill>
        <p:spPr>
          <a:xfrm>
            <a:off x="123858" y="1329058"/>
            <a:ext cx="2145214" cy="219267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3"/>
          <p:cNvSpPr txBox="1"/>
          <p:nvPr/>
        </p:nvSpPr>
        <p:spPr>
          <a:xfrm>
            <a:off x="2269072" y="1293773"/>
            <a:ext cx="2684004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Neuronal Characterization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types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states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regulation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Cell-cell interactions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Circuit composition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Vulnerability</a:t>
            </a:r>
            <a:endParaRPr/>
          </a:p>
        </p:txBody>
      </p:sp>
      <p:sp>
        <p:nvSpPr>
          <p:cNvPr id="191" name="Google Shape;191;p13"/>
          <p:cNvSpPr txBox="1"/>
          <p:nvPr/>
        </p:nvSpPr>
        <p:spPr>
          <a:xfrm>
            <a:off x="0" y="293693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Predict Neural Computation using Single-Cell Transcriptomics?</a:t>
            </a:r>
            <a:endParaRPr/>
          </a:p>
        </p:txBody>
      </p:sp>
      <p:sp>
        <p:nvSpPr>
          <p:cNvPr id="192" name="Google Shape;192;p13"/>
          <p:cNvSpPr txBox="1"/>
          <p:nvPr/>
        </p:nvSpPr>
        <p:spPr>
          <a:xfrm>
            <a:off x="8649945" y="1293773"/>
            <a:ext cx="2334293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Computation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Excitability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E/I balance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Oscillations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Functional connectivity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processing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Memory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Circuit resilience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❑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Emergent phenotypes</a:t>
            </a:r>
            <a:endParaRPr/>
          </a:p>
        </p:txBody>
      </p:sp>
      <p:grpSp>
        <p:nvGrpSpPr>
          <p:cNvPr id="193" name="Google Shape;193;p13"/>
          <p:cNvGrpSpPr/>
          <p:nvPr/>
        </p:nvGrpSpPr>
        <p:grpSpPr>
          <a:xfrm>
            <a:off x="6471007" y="1439477"/>
            <a:ext cx="2231712" cy="3956676"/>
            <a:chOff x="6444756" y="1438375"/>
            <a:chExt cx="2231712" cy="3956676"/>
          </a:xfrm>
        </p:grpSpPr>
        <p:cxnSp>
          <p:nvCxnSpPr>
            <p:cNvPr id="194" name="Google Shape;194;p13"/>
            <p:cNvCxnSpPr/>
            <p:nvPr/>
          </p:nvCxnSpPr>
          <p:spPr>
            <a:xfrm>
              <a:off x="7684609" y="1438375"/>
              <a:ext cx="26371" cy="3858944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6594037" y="3634838"/>
              <a:ext cx="0" cy="176021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7235620" y="1649318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6695291" y="1639690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98" name="Google Shape;198;p13"/>
            <p:cNvCxnSpPr>
              <a:endCxn id="199" idx="6"/>
            </p:cNvCxnSpPr>
            <p:nvPr/>
          </p:nvCxnSpPr>
          <p:spPr>
            <a:xfrm>
              <a:off x="6861878" y="2419314"/>
              <a:ext cx="253200" cy="180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6994690" y="2130013"/>
              <a:ext cx="253133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6634606" y="2772133"/>
              <a:ext cx="1605222" cy="6045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 flipH="1">
              <a:off x="7465713" y="2779558"/>
              <a:ext cx="1" cy="147155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6634606" y="1511202"/>
              <a:ext cx="0" cy="12717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04" name="Google Shape;204;p13"/>
            <p:cNvCxnSpPr/>
            <p:nvPr/>
          </p:nvCxnSpPr>
          <p:spPr>
            <a:xfrm>
              <a:off x="7128830" y="4853165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05" name="Google Shape;205;p13"/>
            <p:cNvCxnSpPr/>
            <p:nvPr/>
          </p:nvCxnSpPr>
          <p:spPr>
            <a:xfrm>
              <a:off x="7129087" y="4865190"/>
              <a:ext cx="0" cy="318536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06" name="Google Shape;206;p13"/>
            <p:cNvCxnSpPr/>
            <p:nvPr/>
          </p:nvCxnSpPr>
          <p:spPr>
            <a:xfrm>
              <a:off x="6634606" y="4251113"/>
              <a:ext cx="1032604" cy="4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207" name="Google Shape;207;p13"/>
            <p:cNvCxnSpPr/>
            <p:nvPr/>
          </p:nvCxnSpPr>
          <p:spPr>
            <a:xfrm flipH="1">
              <a:off x="6735859" y="2569669"/>
              <a:ext cx="1" cy="668419"/>
            </a:xfrm>
            <a:prstGeom prst="straightConnector1">
              <a:avLst/>
            </a:prstGeom>
            <a:noFill/>
            <a:ln w="9525" cap="rnd" cmpd="sng">
              <a:solidFill>
                <a:srgbClr val="6832AA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208" name="Google Shape;208;p13"/>
            <p:cNvCxnSpPr/>
            <p:nvPr/>
          </p:nvCxnSpPr>
          <p:spPr>
            <a:xfrm>
              <a:off x="6747210" y="3288795"/>
              <a:ext cx="0" cy="151879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09" name="Google Shape;209;p13"/>
            <p:cNvCxnSpPr/>
            <p:nvPr/>
          </p:nvCxnSpPr>
          <p:spPr>
            <a:xfrm rot="10800000">
              <a:off x="6646691" y="3353236"/>
              <a:ext cx="0" cy="1931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10" name="Google Shape;210;p13"/>
            <p:cNvCxnSpPr/>
            <p:nvPr/>
          </p:nvCxnSpPr>
          <p:spPr>
            <a:xfrm>
              <a:off x="8562710" y="1649987"/>
              <a:ext cx="18833" cy="292487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11" name="Google Shape;211;p13"/>
            <p:cNvCxnSpPr/>
            <p:nvPr/>
          </p:nvCxnSpPr>
          <p:spPr>
            <a:xfrm>
              <a:off x="7751986" y="4283775"/>
              <a:ext cx="83182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12" name="Google Shape;212;p13"/>
            <p:cNvCxnSpPr/>
            <p:nvPr/>
          </p:nvCxnSpPr>
          <p:spPr>
            <a:xfrm rot="5400000">
              <a:off x="7456648" y="3271643"/>
              <a:ext cx="828388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13" name="Google Shape;213;p13"/>
            <p:cNvCxnSpPr/>
            <p:nvPr/>
          </p:nvCxnSpPr>
          <p:spPr>
            <a:xfrm>
              <a:off x="7870840" y="3765971"/>
              <a:ext cx="0" cy="320711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14" name="Google Shape;214;p13"/>
            <p:cNvCxnSpPr/>
            <p:nvPr/>
          </p:nvCxnSpPr>
          <p:spPr>
            <a:xfrm>
              <a:off x="8377357" y="1521873"/>
              <a:ext cx="0" cy="37756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215" name="Google Shape;215;p13"/>
            <p:cNvCxnSpPr/>
            <p:nvPr/>
          </p:nvCxnSpPr>
          <p:spPr>
            <a:xfrm>
              <a:off x="8094288" y="3404651"/>
              <a:ext cx="48087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16" name="Google Shape;216;p13"/>
            <p:cNvCxnSpPr/>
            <p:nvPr/>
          </p:nvCxnSpPr>
          <p:spPr>
            <a:xfrm>
              <a:off x="8045507" y="2104329"/>
              <a:ext cx="0" cy="3290722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217" name="Google Shape;217;p13"/>
            <p:cNvCxnSpPr/>
            <p:nvPr/>
          </p:nvCxnSpPr>
          <p:spPr>
            <a:xfrm>
              <a:off x="6634606" y="4782883"/>
              <a:ext cx="193752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218" name="Google Shape;218;p13"/>
            <p:cNvSpPr/>
            <p:nvPr/>
          </p:nvSpPr>
          <p:spPr>
            <a:xfrm>
              <a:off x="6492784" y="4891067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6444756" y="335183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0" name="Google Shape;220;p13"/>
            <p:cNvCxnSpPr/>
            <p:nvPr/>
          </p:nvCxnSpPr>
          <p:spPr>
            <a:xfrm>
              <a:off x="6641974" y="5165170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21" name="Google Shape;221;p13"/>
            <p:cNvSpPr/>
            <p:nvPr/>
          </p:nvSpPr>
          <p:spPr>
            <a:xfrm>
              <a:off x="7034162" y="507057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7604297" y="4430128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6925228" y="2326189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6924391" y="203511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7069414" y="1554714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5" name="Google Shape;225;p13"/>
            <p:cNvCxnSpPr/>
            <p:nvPr/>
          </p:nvCxnSpPr>
          <p:spPr>
            <a:xfrm>
              <a:off x="7015903" y="2557712"/>
              <a:ext cx="0" cy="2028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226" name="Google Shape;226;p13"/>
            <p:cNvCxnSpPr/>
            <p:nvPr/>
          </p:nvCxnSpPr>
          <p:spPr>
            <a:xfrm>
              <a:off x="7395285" y="2643534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227" name="Google Shape;227;p13"/>
            <p:cNvCxnSpPr/>
            <p:nvPr/>
          </p:nvCxnSpPr>
          <p:spPr>
            <a:xfrm>
              <a:off x="7555951" y="2567980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28" name="Google Shape;228;p13"/>
            <p:cNvSpPr/>
            <p:nvPr/>
          </p:nvSpPr>
          <p:spPr>
            <a:xfrm>
              <a:off x="8277359" y="2612076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9" name="Google Shape;229;p13"/>
            <p:cNvCxnSpPr/>
            <p:nvPr/>
          </p:nvCxnSpPr>
          <p:spPr>
            <a:xfrm>
              <a:off x="7934220" y="279612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30" name="Google Shape;230;p13"/>
            <p:cNvCxnSpPr/>
            <p:nvPr/>
          </p:nvCxnSpPr>
          <p:spPr>
            <a:xfrm>
              <a:off x="7934220" y="2954131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31" name="Google Shape;231;p13"/>
            <p:cNvCxnSpPr/>
            <p:nvPr/>
          </p:nvCxnSpPr>
          <p:spPr>
            <a:xfrm>
              <a:off x="7934220" y="311213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32" name="Google Shape;232;p13"/>
            <p:cNvSpPr/>
            <p:nvPr/>
          </p:nvSpPr>
          <p:spPr>
            <a:xfrm>
              <a:off x="7944255" y="3824875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7775915" y="368896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4" name="Google Shape;234;p13"/>
            <p:cNvCxnSpPr/>
            <p:nvPr/>
          </p:nvCxnSpPr>
          <p:spPr>
            <a:xfrm rot="10800000">
              <a:off x="8500546" y="221923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35" name="Google Shape;235;p13"/>
            <p:cNvCxnSpPr/>
            <p:nvPr/>
          </p:nvCxnSpPr>
          <p:spPr>
            <a:xfrm rot="10800000">
              <a:off x="8500546" y="1910442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36" name="Google Shape;236;p13"/>
            <p:cNvCxnSpPr/>
            <p:nvPr/>
          </p:nvCxnSpPr>
          <p:spPr>
            <a:xfrm rot="10800000">
              <a:off x="8500546" y="1597250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37" name="Google Shape;237;p13"/>
            <p:cNvCxnSpPr/>
            <p:nvPr/>
          </p:nvCxnSpPr>
          <p:spPr>
            <a:xfrm>
              <a:off x="8430231" y="162801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38" name="Google Shape;238;p13"/>
            <p:cNvCxnSpPr/>
            <p:nvPr/>
          </p:nvCxnSpPr>
          <p:spPr>
            <a:xfrm>
              <a:off x="8430231" y="194003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39" name="Google Shape;239;p13"/>
            <p:cNvCxnSpPr/>
            <p:nvPr/>
          </p:nvCxnSpPr>
          <p:spPr>
            <a:xfrm>
              <a:off x="8430231" y="224765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0" name="Google Shape;240;p13"/>
            <p:cNvCxnSpPr/>
            <p:nvPr/>
          </p:nvCxnSpPr>
          <p:spPr>
            <a:xfrm>
              <a:off x="7793491" y="2569291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1" name="Google Shape;241;p13"/>
            <p:cNvCxnSpPr/>
            <p:nvPr/>
          </p:nvCxnSpPr>
          <p:spPr>
            <a:xfrm>
              <a:off x="7999554" y="283215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2" name="Google Shape;242;p13"/>
            <p:cNvCxnSpPr/>
            <p:nvPr/>
          </p:nvCxnSpPr>
          <p:spPr>
            <a:xfrm>
              <a:off x="7999554" y="298156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3" name="Google Shape;243;p13"/>
            <p:cNvCxnSpPr/>
            <p:nvPr/>
          </p:nvCxnSpPr>
          <p:spPr>
            <a:xfrm>
              <a:off x="7999554" y="314417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4" name="Google Shape;244;p13"/>
            <p:cNvCxnSpPr/>
            <p:nvPr/>
          </p:nvCxnSpPr>
          <p:spPr>
            <a:xfrm>
              <a:off x="7806775" y="3916766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5" name="Google Shape;245;p13"/>
            <p:cNvCxnSpPr/>
            <p:nvPr/>
          </p:nvCxnSpPr>
          <p:spPr>
            <a:xfrm>
              <a:off x="7806775" y="402642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6" name="Google Shape;246;p13"/>
            <p:cNvCxnSpPr/>
            <p:nvPr/>
          </p:nvCxnSpPr>
          <p:spPr>
            <a:xfrm>
              <a:off x="7744663" y="393960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7" name="Google Shape;247;p13"/>
            <p:cNvCxnSpPr/>
            <p:nvPr/>
          </p:nvCxnSpPr>
          <p:spPr>
            <a:xfrm>
              <a:off x="7744663" y="40582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8" name="Google Shape;248;p13"/>
            <p:cNvCxnSpPr/>
            <p:nvPr/>
          </p:nvCxnSpPr>
          <p:spPr>
            <a:xfrm>
              <a:off x="7633129" y="161494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49" name="Google Shape;249;p13"/>
            <p:cNvCxnSpPr/>
            <p:nvPr/>
          </p:nvCxnSpPr>
          <p:spPr>
            <a:xfrm>
              <a:off x="6696020" y="160748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50" name="Google Shape;250;p13"/>
            <p:cNvCxnSpPr/>
            <p:nvPr/>
          </p:nvCxnSpPr>
          <p:spPr>
            <a:xfrm>
              <a:off x="7257912" y="209656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51" name="Google Shape;251;p13"/>
            <p:cNvCxnSpPr/>
            <p:nvPr/>
          </p:nvCxnSpPr>
          <p:spPr>
            <a:xfrm>
              <a:off x="7180141" y="2129803"/>
              <a:ext cx="3229" cy="40822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52" name="Google Shape;252;p13"/>
            <p:cNvCxnSpPr/>
            <p:nvPr/>
          </p:nvCxnSpPr>
          <p:spPr>
            <a:xfrm rot="10800000">
              <a:off x="7806833" y="2569291"/>
              <a:ext cx="2261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253" name="Google Shape;253;p13"/>
            <p:cNvCxnSpPr/>
            <p:nvPr/>
          </p:nvCxnSpPr>
          <p:spPr>
            <a:xfrm>
              <a:off x="7220803" y="2503414"/>
              <a:ext cx="0" cy="7594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54" name="Google Shape;254;p13"/>
            <p:cNvCxnSpPr/>
            <p:nvPr/>
          </p:nvCxnSpPr>
          <p:spPr>
            <a:xfrm>
              <a:off x="7619558" y="2504275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255" name="Google Shape;255;p13"/>
            <p:cNvCxnSpPr/>
            <p:nvPr/>
          </p:nvCxnSpPr>
          <p:spPr>
            <a:xfrm>
              <a:off x="7743778" y="42480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56" name="Google Shape;256;p13"/>
            <p:cNvCxnSpPr/>
            <p:nvPr/>
          </p:nvCxnSpPr>
          <p:spPr>
            <a:xfrm>
              <a:off x="7265948" y="250417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57" name="Google Shape;257;p13"/>
            <p:cNvCxnSpPr/>
            <p:nvPr/>
          </p:nvCxnSpPr>
          <p:spPr>
            <a:xfrm>
              <a:off x="6735908" y="23883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58" name="Google Shape;258;p13"/>
            <p:cNvCxnSpPr/>
            <p:nvPr/>
          </p:nvCxnSpPr>
          <p:spPr>
            <a:xfrm rot="5400000">
              <a:off x="7268964" y="2377044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59" name="Google Shape;259;p13"/>
            <p:cNvSpPr/>
            <p:nvPr/>
          </p:nvSpPr>
          <p:spPr>
            <a:xfrm>
              <a:off x="7301489" y="2421307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0" name="Google Shape;260;p13"/>
            <p:cNvCxnSpPr/>
            <p:nvPr/>
          </p:nvCxnSpPr>
          <p:spPr>
            <a:xfrm>
              <a:off x="7393925" y="222095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61" name="Google Shape;261;p13"/>
            <p:cNvCxnSpPr/>
            <p:nvPr/>
          </p:nvCxnSpPr>
          <p:spPr>
            <a:xfrm rot="5400000">
              <a:off x="7268202" y="1916040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62" name="Google Shape;262;p13"/>
            <p:cNvSpPr/>
            <p:nvPr/>
          </p:nvSpPr>
          <p:spPr>
            <a:xfrm>
              <a:off x="7299310" y="2024305"/>
              <a:ext cx="189850" cy="189850"/>
            </a:xfrm>
            <a:prstGeom prst="ellipse">
              <a:avLst/>
            </a:prstGeom>
            <a:solidFill>
              <a:srgbClr val="964F42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3" name="Google Shape;263;p13"/>
            <p:cNvCxnSpPr/>
            <p:nvPr/>
          </p:nvCxnSpPr>
          <p:spPr>
            <a:xfrm>
              <a:off x="7397115" y="1787929"/>
              <a:ext cx="231625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64" name="Google Shape;264;p13"/>
            <p:cNvCxnSpPr/>
            <p:nvPr/>
          </p:nvCxnSpPr>
          <p:spPr>
            <a:xfrm>
              <a:off x="7636969" y="175225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65" name="Google Shape;265;p13"/>
            <p:cNvSpPr/>
            <p:nvPr/>
          </p:nvSpPr>
          <p:spPr>
            <a:xfrm>
              <a:off x="6533352" y="2349099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6" name="Google Shape;266;p13"/>
            <p:cNvCxnSpPr/>
            <p:nvPr/>
          </p:nvCxnSpPr>
          <p:spPr>
            <a:xfrm>
              <a:off x="8159444" y="1981557"/>
              <a:ext cx="1499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67" name="Google Shape;267;p13"/>
            <p:cNvCxnSpPr/>
            <p:nvPr/>
          </p:nvCxnSpPr>
          <p:spPr>
            <a:xfrm>
              <a:off x="7743800" y="1981557"/>
              <a:ext cx="28919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68" name="Google Shape;268;p13"/>
            <p:cNvSpPr/>
            <p:nvPr/>
          </p:nvSpPr>
          <p:spPr>
            <a:xfrm>
              <a:off x="7951408" y="1886632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8486618" y="4385015"/>
              <a:ext cx="189850" cy="189850"/>
            </a:xfrm>
            <a:prstGeom prst="ellipse">
              <a:avLst/>
            </a:prstGeom>
            <a:solidFill>
              <a:srgbClr val="964F43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0" name="Google Shape;270;p13"/>
            <p:cNvCxnSpPr/>
            <p:nvPr/>
          </p:nvCxnSpPr>
          <p:spPr>
            <a:xfrm>
              <a:off x="8095534" y="337462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71" name="Google Shape;271;p13"/>
            <p:cNvCxnSpPr/>
            <p:nvPr/>
          </p:nvCxnSpPr>
          <p:spPr>
            <a:xfrm>
              <a:off x="7655074" y="482331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72" name="Google Shape;272;p13"/>
            <p:cNvCxnSpPr/>
            <p:nvPr/>
          </p:nvCxnSpPr>
          <p:spPr>
            <a:xfrm>
              <a:off x="6749299" y="3403633"/>
              <a:ext cx="471504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73" name="Google Shape;273;p13"/>
            <p:cNvCxnSpPr/>
            <p:nvPr/>
          </p:nvCxnSpPr>
          <p:spPr>
            <a:xfrm>
              <a:off x="7220803" y="3302380"/>
              <a:ext cx="0" cy="10125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74" name="Google Shape;274;p13"/>
            <p:cNvCxnSpPr/>
            <p:nvPr/>
          </p:nvCxnSpPr>
          <p:spPr>
            <a:xfrm>
              <a:off x="8582103" y="4613449"/>
              <a:ext cx="0" cy="16943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275" name="Google Shape;275;p13"/>
            <p:cNvCxnSpPr/>
            <p:nvPr/>
          </p:nvCxnSpPr>
          <p:spPr>
            <a:xfrm>
              <a:off x="6741759" y="3254376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76" name="Google Shape;276;p13"/>
            <p:cNvCxnSpPr/>
            <p:nvPr/>
          </p:nvCxnSpPr>
          <p:spPr>
            <a:xfrm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77" name="Google Shape;277;p13"/>
            <p:cNvCxnSpPr/>
            <p:nvPr/>
          </p:nvCxnSpPr>
          <p:spPr>
            <a:xfrm flipH="1"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78" name="Google Shape;278;p13"/>
            <p:cNvCxnSpPr/>
            <p:nvPr/>
          </p:nvCxnSpPr>
          <p:spPr>
            <a:xfrm>
              <a:off x="7219763" y="32621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79" name="Google Shape;279;p13"/>
            <p:cNvCxnSpPr/>
            <p:nvPr/>
          </p:nvCxnSpPr>
          <p:spPr>
            <a:xfrm>
              <a:off x="6851262" y="3199894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280" name="Google Shape;280;p13"/>
            <p:cNvCxnSpPr/>
            <p:nvPr/>
          </p:nvCxnSpPr>
          <p:spPr>
            <a:xfrm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81" name="Google Shape;281;p13"/>
            <p:cNvCxnSpPr/>
            <p:nvPr/>
          </p:nvCxnSpPr>
          <p:spPr>
            <a:xfrm flipH="1"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282" name="Google Shape;282;p13"/>
            <p:cNvSpPr/>
            <p:nvPr/>
          </p:nvSpPr>
          <p:spPr>
            <a:xfrm>
              <a:off x="7144317" y="3091892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3" name="Google Shape;283;p13"/>
            <p:cNvCxnSpPr/>
            <p:nvPr/>
          </p:nvCxnSpPr>
          <p:spPr>
            <a:xfrm rot="10800000">
              <a:off x="6731289" y="3120559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284" name="Google Shape;284;p13"/>
            <p:cNvSpPr/>
            <p:nvPr/>
          </p:nvSpPr>
          <p:spPr>
            <a:xfrm>
              <a:off x="6657114" y="3079860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5" name="Google Shape;285;p13"/>
            <p:cNvCxnSpPr/>
            <p:nvPr/>
          </p:nvCxnSpPr>
          <p:spPr>
            <a:xfrm>
              <a:off x="7739578" y="194780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86" name="Google Shape;286;p13"/>
            <p:cNvCxnSpPr/>
            <p:nvPr/>
          </p:nvCxnSpPr>
          <p:spPr>
            <a:xfrm>
              <a:off x="8311288" y="194974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87" name="Google Shape;287;p13"/>
            <p:cNvCxnSpPr/>
            <p:nvPr/>
          </p:nvCxnSpPr>
          <p:spPr>
            <a:xfrm>
              <a:off x="6640434" y="513162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14"/>
          <p:cNvGrpSpPr/>
          <p:nvPr/>
        </p:nvGrpSpPr>
        <p:grpSpPr>
          <a:xfrm>
            <a:off x="6471007" y="1555816"/>
            <a:ext cx="2231712" cy="3705714"/>
            <a:chOff x="6471007" y="1555816"/>
            <a:chExt cx="2231712" cy="3705714"/>
          </a:xfrm>
        </p:grpSpPr>
        <p:sp>
          <p:nvSpPr>
            <p:cNvPr id="294" name="Google Shape;294;p14"/>
            <p:cNvSpPr/>
            <p:nvPr/>
          </p:nvSpPr>
          <p:spPr>
            <a:xfrm>
              <a:off x="6519035" y="4892169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6471007" y="3352934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060413" y="5071680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7630548" y="4431230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6951479" y="2327291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6950642" y="2036214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7095665" y="1555816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8303610" y="2613178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970506" y="3825977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802166" y="3690070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7327740" y="2422409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7325561" y="2025407"/>
              <a:ext cx="189850" cy="189850"/>
            </a:xfrm>
            <a:prstGeom prst="ellipse">
              <a:avLst/>
            </a:prstGeom>
            <a:solidFill>
              <a:srgbClr val="964F42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6559603" y="2350201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977659" y="1887734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12869" y="4386117"/>
              <a:ext cx="189850" cy="189850"/>
            </a:xfrm>
            <a:prstGeom prst="ellipse">
              <a:avLst/>
            </a:prstGeom>
            <a:solidFill>
              <a:srgbClr val="964F43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9" name="Google Shape;309;p14"/>
            <p:cNvCxnSpPr/>
            <p:nvPr/>
          </p:nvCxnSpPr>
          <p:spPr>
            <a:xfrm>
              <a:off x="6642181" y="303976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10" name="Google Shape;310;p14"/>
            <p:cNvCxnSpPr/>
            <p:nvPr/>
          </p:nvCxnSpPr>
          <p:spPr>
            <a:xfrm flipH="1">
              <a:off x="6642181" y="303976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11" name="Google Shape;311;p14"/>
            <p:cNvCxnSpPr/>
            <p:nvPr/>
          </p:nvCxnSpPr>
          <p:spPr>
            <a:xfrm>
              <a:off x="7129384" y="3051794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12" name="Google Shape;312;p14"/>
            <p:cNvCxnSpPr/>
            <p:nvPr/>
          </p:nvCxnSpPr>
          <p:spPr>
            <a:xfrm flipH="1">
              <a:off x="7129384" y="3051794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313" name="Google Shape;313;p14"/>
            <p:cNvSpPr/>
            <p:nvPr/>
          </p:nvSpPr>
          <p:spPr>
            <a:xfrm>
              <a:off x="7170568" y="3092994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6683365" y="3080962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5" name="Google Shape;315;p14" descr="A group of colorful sprinkl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8555" t="4943" r="5513" b="7223"/>
          <a:stretch/>
        </p:blipFill>
        <p:spPr>
          <a:xfrm>
            <a:off x="123858" y="1329058"/>
            <a:ext cx="2145214" cy="21926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14"/>
          <p:cNvCxnSpPr/>
          <p:nvPr/>
        </p:nvCxnSpPr>
        <p:spPr>
          <a:xfrm>
            <a:off x="2831946" y="3418918"/>
            <a:ext cx="356616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317" name="Google Shape;317;p14"/>
          <p:cNvSpPr txBox="1"/>
          <p:nvPr/>
        </p:nvSpPr>
        <p:spPr>
          <a:xfrm>
            <a:off x="3399250" y="3071133"/>
            <a:ext cx="1474454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Annotations</a:t>
            </a:r>
            <a:endParaRPr/>
          </a:p>
        </p:txBody>
      </p:sp>
      <p:sp>
        <p:nvSpPr>
          <p:cNvPr id="318" name="Google Shape;318;p14"/>
          <p:cNvSpPr txBox="1"/>
          <p:nvPr/>
        </p:nvSpPr>
        <p:spPr>
          <a:xfrm>
            <a:off x="0" y="293693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Predict Neural Computation using Single-Cell Transcriptomics?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4" name="Google Shape;324;p15"/>
          <p:cNvCxnSpPr/>
          <p:nvPr/>
        </p:nvCxnSpPr>
        <p:spPr>
          <a:xfrm>
            <a:off x="2426180" y="2171490"/>
            <a:ext cx="420624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325" name="Google Shape;325;p15"/>
          <p:cNvSpPr txBox="1"/>
          <p:nvPr/>
        </p:nvSpPr>
        <p:spPr>
          <a:xfrm>
            <a:off x="3399250" y="1824188"/>
            <a:ext cx="1503049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Connectivity</a:t>
            </a:r>
            <a:endParaRPr/>
          </a:p>
        </p:txBody>
      </p:sp>
      <p:pic>
        <p:nvPicPr>
          <p:cNvPr id="326" name="Google Shape;326;p15" descr="A group of colorful sprinkl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8555" t="4943" r="5513" b="7223"/>
          <a:stretch/>
        </p:blipFill>
        <p:spPr>
          <a:xfrm>
            <a:off x="123858" y="1329058"/>
            <a:ext cx="2145214" cy="21926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Google Shape;327;p15"/>
          <p:cNvCxnSpPr/>
          <p:nvPr/>
        </p:nvCxnSpPr>
        <p:spPr>
          <a:xfrm>
            <a:off x="2831946" y="3418918"/>
            <a:ext cx="356616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328" name="Google Shape;328;p15"/>
          <p:cNvSpPr txBox="1"/>
          <p:nvPr/>
        </p:nvSpPr>
        <p:spPr>
          <a:xfrm>
            <a:off x="3399250" y="3071133"/>
            <a:ext cx="1474454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Annotations</a:t>
            </a:r>
            <a:endParaRPr/>
          </a:p>
        </p:txBody>
      </p:sp>
      <p:grpSp>
        <p:nvGrpSpPr>
          <p:cNvPr id="329" name="Google Shape;329;p15"/>
          <p:cNvGrpSpPr/>
          <p:nvPr/>
        </p:nvGrpSpPr>
        <p:grpSpPr>
          <a:xfrm>
            <a:off x="6471007" y="1439477"/>
            <a:ext cx="2231712" cy="3956676"/>
            <a:chOff x="6471007" y="1439477"/>
            <a:chExt cx="2231712" cy="3956676"/>
          </a:xfrm>
        </p:grpSpPr>
        <p:cxnSp>
          <p:nvCxnSpPr>
            <p:cNvPr id="330" name="Google Shape;330;p15"/>
            <p:cNvCxnSpPr/>
            <p:nvPr/>
          </p:nvCxnSpPr>
          <p:spPr>
            <a:xfrm>
              <a:off x="7710860" y="1439477"/>
              <a:ext cx="26371" cy="3858944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331" name="Google Shape;331;p15"/>
            <p:cNvCxnSpPr/>
            <p:nvPr/>
          </p:nvCxnSpPr>
          <p:spPr>
            <a:xfrm>
              <a:off x="6620288" y="3635940"/>
              <a:ext cx="0" cy="1760213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332" name="Google Shape;332;p15"/>
            <p:cNvCxnSpPr/>
            <p:nvPr/>
          </p:nvCxnSpPr>
          <p:spPr>
            <a:xfrm>
              <a:off x="7261871" y="1650420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3" name="Google Shape;333;p15"/>
            <p:cNvCxnSpPr/>
            <p:nvPr/>
          </p:nvCxnSpPr>
          <p:spPr>
            <a:xfrm>
              <a:off x="6721542" y="1640792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4" name="Google Shape;334;p15"/>
            <p:cNvCxnSpPr>
              <a:endCxn id="335" idx="6"/>
            </p:cNvCxnSpPr>
            <p:nvPr/>
          </p:nvCxnSpPr>
          <p:spPr>
            <a:xfrm>
              <a:off x="6888129" y="2420416"/>
              <a:ext cx="253200" cy="180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6" name="Google Shape;336;p15"/>
            <p:cNvCxnSpPr/>
            <p:nvPr/>
          </p:nvCxnSpPr>
          <p:spPr>
            <a:xfrm>
              <a:off x="7020941" y="2131115"/>
              <a:ext cx="253133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7" name="Google Shape;337;p15"/>
            <p:cNvCxnSpPr/>
            <p:nvPr/>
          </p:nvCxnSpPr>
          <p:spPr>
            <a:xfrm>
              <a:off x="6660857" y="2773235"/>
              <a:ext cx="1605222" cy="6045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338" name="Google Shape;338;p15"/>
            <p:cNvCxnSpPr/>
            <p:nvPr/>
          </p:nvCxnSpPr>
          <p:spPr>
            <a:xfrm flipH="1">
              <a:off x="7491964" y="2780660"/>
              <a:ext cx="1" cy="147155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9" name="Google Shape;339;p15"/>
            <p:cNvCxnSpPr/>
            <p:nvPr/>
          </p:nvCxnSpPr>
          <p:spPr>
            <a:xfrm>
              <a:off x="6660857" y="1512304"/>
              <a:ext cx="0" cy="1271746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0" name="Google Shape;340;p15"/>
            <p:cNvCxnSpPr/>
            <p:nvPr/>
          </p:nvCxnSpPr>
          <p:spPr>
            <a:xfrm>
              <a:off x="7155081" y="4854267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1" name="Google Shape;341;p15"/>
            <p:cNvCxnSpPr/>
            <p:nvPr/>
          </p:nvCxnSpPr>
          <p:spPr>
            <a:xfrm>
              <a:off x="7155338" y="4866292"/>
              <a:ext cx="0" cy="318536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2" name="Google Shape;342;p15"/>
            <p:cNvCxnSpPr/>
            <p:nvPr/>
          </p:nvCxnSpPr>
          <p:spPr>
            <a:xfrm>
              <a:off x="6660857" y="4252215"/>
              <a:ext cx="1032604" cy="4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343" name="Google Shape;343;p15"/>
            <p:cNvCxnSpPr/>
            <p:nvPr/>
          </p:nvCxnSpPr>
          <p:spPr>
            <a:xfrm flipH="1">
              <a:off x="6762110" y="2570771"/>
              <a:ext cx="1" cy="668419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344" name="Google Shape;344;p15"/>
            <p:cNvCxnSpPr/>
            <p:nvPr/>
          </p:nvCxnSpPr>
          <p:spPr>
            <a:xfrm>
              <a:off x="6773461" y="3289897"/>
              <a:ext cx="0" cy="151879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5" name="Google Shape;345;p15"/>
            <p:cNvCxnSpPr/>
            <p:nvPr/>
          </p:nvCxnSpPr>
          <p:spPr>
            <a:xfrm rot="10800000">
              <a:off x="6672942" y="3354338"/>
              <a:ext cx="0" cy="19314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6" name="Google Shape;346;p15"/>
            <p:cNvCxnSpPr/>
            <p:nvPr/>
          </p:nvCxnSpPr>
          <p:spPr>
            <a:xfrm>
              <a:off x="8588961" y="1651089"/>
              <a:ext cx="18833" cy="2924878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7" name="Google Shape;347;p15"/>
            <p:cNvCxnSpPr/>
            <p:nvPr/>
          </p:nvCxnSpPr>
          <p:spPr>
            <a:xfrm>
              <a:off x="7778237" y="4284877"/>
              <a:ext cx="831820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8" name="Google Shape;348;p15"/>
            <p:cNvCxnSpPr/>
            <p:nvPr/>
          </p:nvCxnSpPr>
          <p:spPr>
            <a:xfrm rot="5400000">
              <a:off x="7482899" y="3272745"/>
              <a:ext cx="828388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49" name="Google Shape;349;p15"/>
            <p:cNvCxnSpPr/>
            <p:nvPr/>
          </p:nvCxnSpPr>
          <p:spPr>
            <a:xfrm>
              <a:off x="7897091" y="3767073"/>
              <a:ext cx="0" cy="320711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50" name="Google Shape;350;p15"/>
            <p:cNvCxnSpPr/>
            <p:nvPr/>
          </p:nvCxnSpPr>
          <p:spPr>
            <a:xfrm>
              <a:off x="8403608" y="1522975"/>
              <a:ext cx="0" cy="377564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351" name="Google Shape;351;p15"/>
            <p:cNvCxnSpPr/>
            <p:nvPr/>
          </p:nvCxnSpPr>
          <p:spPr>
            <a:xfrm>
              <a:off x="8120539" y="3405753"/>
              <a:ext cx="480870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52" name="Google Shape;352;p15"/>
            <p:cNvCxnSpPr/>
            <p:nvPr/>
          </p:nvCxnSpPr>
          <p:spPr>
            <a:xfrm>
              <a:off x="8071758" y="2105431"/>
              <a:ext cx="0" cy="3290722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353" name="Google Shape;353;p15"/>
            <p:cNvCxnSpPr/>
            <p:nvPr/>
          </p:nvCxnSpPr>
          <p:spPr>
            <a:xfrm>
              <a:off x="6660857" y="4783985"/>
              <a:ext cx="1937522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354" name="Google Shape;354;p15"/>
            <p:cNvSpPr/>
            <p:nvPr/>
          </p:nvSpPr>
          <p:spPr>
            <a:xfrm>
              <a:off x="6519035" y="4892169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6471007" y="3352934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6" name="Google Shape;356;p15"/>
            <p:cNvCxnSpPr/>
            <p:nvPr/>
          </p:nvCxnSpPr>
          <p:spPr>
            <a:xfrm>
              <a:off x="6668225" y="5166272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357" name="Google Shape;357;p15"/>
            <p:cNvSpPr/>
            <p:nvPr/>
          </p:nvSpPr>
          <p:spPr>
            <a:xfrm>
              <a:off x="7060413" y="5071680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7630548" y="4431230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6951479" y="2327291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6950642" y="2036214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7095665" y="1555816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1" name="Google Shape;361;p15"/>
            <p:cNvCxnSpPr/>
            <p:nvPr/>
          </p:nvCxnSpPr>
          <p:spPr>
            <a:xfrm>
              <a:off x="7042154" y="2558814"/>
              <a:ext cx="0" cy="2028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362" name="Google Shape;362;p15"/>
            <p:cNvCxnSpPr/>
            <p:nvPr/>
          </p:nvCxnSpPr>
          <p:spPr>
            <a:xfrm>
              <a:off x="7421536" y="2644636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363" name="Google Shape;363;p15"/>
            <p:cNvCxnSpPr/>
            <p:nvPr/>
          </p:nvCxnSpPr>
          <p:spPr>
            <a:xfrm>
              <a:off x="7582202" y="2569082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364" name="Google Shape;364;p15"/>
            <p:cNvSpPr/>
            <p:nvPr/>
          </p:nvSpPr>
          <p:spPr>
            <a:xfrm>
              <a:off x="8303610" y="2613178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5" name="Google Shape;365;p15"/>
            <p:cNvCxnSpPr/>
            <p:nvPr/>
          </p:nvCxnSpPr>
          <p:spPr>
            <a:xfrm>
              <a:off x="7960471" y="279722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66" name="Google Shape;366;p15"/>
            <p:cNvCxnSpPr/>
            <p:nvPr/>
          </p:nvCxnSpPr>
          <p:spPr>
            <a:xfrm>
              <a:off x="7960471" y="2955233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67" name="Google Shape;367;p15"/>
            <p:cNvCxnSpPr/>
            <p:nvPr/>
          </p:nvCxnSpPr>
          <p:spPr>
            <a:xfrm>
              <a:off x="7960471" y="311323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368" name="Google Shape;368;p15"/>
            <p:cNvSpPr/>
            <p:nvPr/>
          </p:nvSpPr>
          <p:spPr>
            <a:xfrm>
              <a:off x="7970506" y="3825977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7802166" y="3690070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0" name="Google Shape;370;p15"/>
            <p:cNvCxnSpPr/>
            <p:nvPr/>
          </p:nvCxnSpPr>
          <p:spPr>
            <a:xfrm rot="10800000">
              <a:off x="8526797" y="2220341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71" name="Google Shape;371;p15"/>
            <p:cNvCxnSpPr/>
            <p:nvPr/>
          </p:nvCxnSpPr>
          <p:spPr>
            <a:xfrm rot="10800000">
              <a:off x="8526797" y="1911544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72" name="Google Shape;372;p15"/>
            <p:cNvCxnSpPr/>
            <p:nvPr/>
          </p:nvCxnSpPr>
          <p:spPr>
            <a:xfrm rot="10800000">
              <a:off x="8526797" y="1598352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73" name="Google Shape;373;p15"/>
            <p:cNvCxnSpPr/>
            <p:nvPr/>
          </p:nvCxnSpPr>
          <p:spPr>
            <a:xfrm>
              <a:off x="8456482" y="162911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74" name="Google Shape;374;p15"/>
            <p:cNvCxnSpPr/>
            <p:nvPr/>
          </p:nvCxnSpPr>
          <p:spPr>
            <a:xfrm>
              <a:off x="8456482" y="1941136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75" name="Google Shape;375;p15"/>
            <p:cNvCxnSpPr/>
            <p:nvPr/>
          </p:nvCxnSpPr>
          <p:spPr>
            <a:xfrm>
              <a:off x="8456482" y="22487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76" name="Google Shape;376;p15"/>
            <p:cNvCxnSpPr/>
            <p:nvPr/>
          </p:nvCxnSpPr>
          <p:spPr>
            <a:xfrm>
              <a:off x="7819742" y="2570393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77" name="Google Shape;377;p15"/>
            <p:cNvCxnSpPr/>
            <p:nvPr/>
          </p:nvCxnSpPr>
          <p:spPr>
            <a:xfrm>
              <a:off x="8025805" y="283325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78" name="Google Shape;378;p15"/>
            <p:cNvCxnSpPr/>
            <p:nvPr/>
          </p:nvCxnSpPr>
          <p:spPr>
            <a:xfrm>
              <a:off x="8025805" y="298267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79" name="Google Shape;379;p15"/>
            <p:cNvCxnSpPr/>
            <p:nvPr/>
          </p:nvCxnSpPr>
          <p:spPr>
            <a:xfrm>
              <a:off x="8025805" y="314527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0" name="Google Shape;380;p15"/>
            <p:cNvCxnSpPr/>
            <p:nvPr/>
          </p:nvCxnSpPr>
          <p:spPr>
            <a:xfrm>
              <a:off x="7833026" y="3917868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1" name="Google Shape;381;p15"/>
            <p:cNvCxnSpPr/>
            <p:nvPr/>
          </p:nvCxnSpPr>
          <p:spPr>
            <a:xfrm>
              <a:off x="7833026" y="4027531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2" name="Google Shape;382;p15"/>
            <p:cNvCxnSpPr/>
            <p:nvPr/>
          </p:nvCxnSpPr>
          <p:spPr>
            <a:xfrm>
              <a:off x="7770914" y="394070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3" name="Google Shape;383;p15"/>
            <p:cNvCxnSpPr/>
            <p:nvPr/>
          </p:nvCxnSpPr>
          <p:spPr>
            <a:xfrm>
              <a:off x="7770914" y="405936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4" name="Google Shape;384;p15"/>
            <p:cNvCxnSpPr/>
            <p:nvPr/>
          </p:nvCxnSpPr>
          <p:spPr>
            <a:xfrm>
              <a:off x="7659380" y="161604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5" name="Google Shape;385;p15"/>
            <p:cNvCxnSpPr/>
            <p:nvPr/>
          </p:nvCxnSpPr>
          <p:spPr>
            <a:xfrm>
              <a:off x="6722271" y="160858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6" name="Google Shape;386;p15"/>
            <p:cNvCxnSpPr/>
            <p:nvPr/>
          </p:nvCxnSpPr>
          <p:spPr>
            <a:xfrm>
              <a:off x="7284163" y="209767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7" name="Google Shape;387;p15"/>
            <p:cNvCxnSpPr/>
            <p:nvPr/>
          </p:nvCxnSpPr>
          <p:spPr>
            <a:xfrm>
              <a:off x="7206392" y="2130905"/>
              <a:ext cx="3229" cy="40822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88" name="Google Shape;388;p15"/>
            <p:cNvCxnSpPr/>
            <p:nvPr/>
          </p:nvCxnSpPr>
          <p:spPr>
            <a:xfrm rot="10800000">
              <a:off x="7833084" y="2570393"/>
              <a:ext cx="226160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389" name="Google Shape;389;p15"/>
            <p:cNvCxnSpPr/>
            <p:nvPr/>
          </p:nvCxnSpPr>
          <p:spPr>
            <a:xfrm>
              <a:off x="7247054" y="2504516"/>
              <a:ext cx="0" cy="7594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90" name="Google Shape;390;p15"/>
            <p:cNvCxnSpPr/>
            <p:nvPr/>
          </p:nvCxnSpPr>
          <p:spPr>
            <a:xfrm>
              <a:off x="7645809" y="250537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391" name="Google Shape;391;p15"/>
            <p:cNvCxnSpPr/>
            <p:nvPr/>
          </p:nvCxnSpPr>
          <p:spPr>
            <a:xfrm>
              <a:off x="7770029" y="424912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92" name="Google Shape;392;p15"/>
            <p:cNvCxnSpPr/>
            <p:nvPr/>
          </p:nvCxnSpPr>
          <p:spPr>
            <a:xfrm>
              <a:off x="7292199" y="250528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93" name="Google Shape;393;p15"/>
            <p:cNvCxnSpPr/>
            <p:nvPr/>
          </p:nvCxnSpPr>
          <p:spPr>
            <a:xfrm>
              <a:off x="6762159" y="238946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94" name="Google Shape;394;p15"/>
            <p:cNvCxnSpPr/>
            <p:nvPr/>
          </p:nvCxnSpPr>
          <p:spPr>
            <a:xfrm rot="5400000">
              <a:off x="7295215" y="2378146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395" name="Google Shape;395;p15"/>
            <p:cNvSpPr/>
            <p:nvPr/>
          </p:nvSpPr>
          <p:spPr>
            <a:xfrm>
              <a:off x="7327740" y="2422409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6" name="Google Shape;396;p15"/>
            <p:cNvCxnSpPr/>
            <p:nvPr/>
          </p:nvCxnSpPr>
          <p:spPr>
            <a:xfrm>
              <a:off x="7420176" y="222205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97" name="Google Shape;397;p15"/>
            <p:cNvCxnSpPr/>
            <p:nvPr/>
          </p:nvCxnSpPr>
          <p:spPr>
            <a:xfrm rot="5400000">
              <a:off x="7294453" y="1917142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398" name="Google Shape;398;p15"/>
            <p:cNvSpPr/>
            <p:nvPr/>
          </p:nvSpPr>
          <p:spPr>
            <a:xfrm>
              <a:off x="7325561" y="2025407"/>
              <a:ext cx="189850" cy="189850"/>
            </a:xfrm>
            <a:prstGeom prst="ellipse">
              <a:avLst/>
            </a:prstGeom>
            <a:solidFill>
              <a:srgbClr val="964F42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9" name="Google Shape;399;p15"/>
            <p:cNvCxnSpPr/>
            <p:nvPr/>
          </p:nvCxnSpPr>
          <p:spPr>
            <a:xfrm>
              <a:off x="7423366" y="1789031"/>
              <a:ext cx="231625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00" name="Google Shape;400;p15"/>
            <p:cNvCxnSpPr/>
            <p:nvPr/>
          </p:nvCxnSpPr>
          <p:spPr>
            <a:xfrm>
              <a:off x="7663220" y="175335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401" name="Google Shape;401;p15"/>
            <p:cNvSpPr/>
            <p:nvPr/>
          </p:nvSpPr>
          <p:spPr>
            <a:xfrm>
              <a:off x="6559603" y="2350201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2" name="Google Shape;402;p15"/>
            <p:cNvCxnSpPr/>
            <p:nvPr/>
          </p:nvCxnSpPr>
          <p:spPr>
            <a:xfrm>
              <a:off x="8185695" y="1982659"/>
              <a:ext cx="149960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03" name="Google Shape;403;p15"/>
            <p:cNvCxnSpPr/>
            <p:nvPr/>
          </p:nvCxnSpPr>
          <p:spPr>
            <a:xfrm>
              <a:off x="7770051" y="1982659"/>
              <a:ext cx="289192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404" name="Google Shape;404;p15"/>
            <p:cNvSpPr/>
            <p:nvPr/>
          </p:nvSpPr>
          <p:spPr>
            <a:xfrm>
              <a:off x="7977659" y="1887734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8512869" y="4386117"/>
              <a:ext cx="189850" cy="189850"/>
            </a:xfrm>
            <a:prstGeom prst="ellipse">
              <a:avLst/>
            </a:prstGeom>
            <a:solidFill>
              <a:srgbClr val="964F43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6" name="Google Shape;406;p15"/>
            <p:cNvCxnSpPr/>
            <p:nvPr/>
          </p:nvCxnSpPr>
          <p:spPr>
            <a:xfrm>
              <a:off x="8121785" y="337572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07" name="Google Shape;407;p15"/>
            <p:cNvCxnSpPr/>
            <p:nvPr/>
          </p:nvCxnSpPr>
          <p:spPr>
            <a:xfrm>
              <a:off x="7681325" y="482442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08" name="Google Shape;408;p15"/>
            <p:cNvCxnSpPr/>
            <p:nvPr/>
          </p:nvCxnSpPr>
          <p:spPr>
            <a:xfrm>
              <a:off x="6775550" y="3404735"/>
              <a:ext cx="471504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09" name="Google Shape;409;p15"/>
            <p:cNvCxnSpPr/>
            <p:nvPr/>
          </p:nvCxnSpPr>
          <p:spPr>
            <a:xfrm>
              <a:off x="7247054" y="3303482"/>
              <a:ext cx="0" cy="101253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10" name="Google Shape;410;p15"/>
            <p:cNvCxnSpPr/>
            <p:nvPr/>
          </p:nvCxnSpPr>
          <p:spPr>
            <a:xfrm>
              <a:off x="8608354" y="4614551"/>
              <a:ext cx="0" cy="16943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411" name="Google Shape;411;p15"/>
            <p:cNvCxnSpPr/>
            <p:nvPr/>
          </p:nvCxnSpPr>
          <p:spPr>
            <a:xfrm>
              <a:off x="6768010" y="325547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12" name="Google Shape;412;p15"/>
            <p:cNvCxnSpPr/>
            <p:nvPr/>
          </p:nvCxnSpPr>
          <p:spPr>
            <a:xfrm>
              <a:off x="6642181" y="303976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13" name="Google Shape;413;p15"/>
            <p:cNvCxnSpPr/>
            <p:nvPr/>
          </p:nvCxnSpPr>
          <p:spPr>
            <a:xfrm flipH="1">
              <a:off x="6642181" y="303976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14" name="Google Shape;414;p15"/>
            <p:cNvCxnSpPr/>
            <p:nvPr/>
          </p:nvCxnSpPr>
          <p:spPr>
            <a:xfrm>
              <a:off x="7246014" y="326322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15" name="Google Shape;415;p15"/>
            <p:cNvCxnSpPr/>
            <p:nvPr/>
          </p:nvCxnSpPr>
          <p:spPr>
            <a:xfrm>
              <a:off x="6877513" y="3200996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416" name="Google Shape;416;p15"/>
            <p:cNvCxnSpPr/>
            <p:nvPr/>
          </p:nvCxnSpPr>
          <p:spPr>
            <a:xfrm>
              <a:off x="7129384" y="3051794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17" name="Google Shape;417;p15"/>
            <p:cNvCxnSpPr/>
            <p:nvPr/>
          </p:nvCxnSpPr>
          <p:spPr>
            <a:xfrm flipH="1">
              <a:off x="7129384" y="3051794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418" name="Google Shape;418;p15"/>
            <p:cNvSpPr/>
            <p:nvPr/>
          </p:nvSpPr>
          <p:spPr>
            <a:xfrm>
              <a:off x="7170568" y="3092994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9" name="Google Shape;419;p15"/>
            <p:cNvCxnSpPr/>
            <p:nvPr/>
          </p:nvCxnSpPr>
          <p:spPr>
            <a:xfrm rot="10800000">
              <a:off x="6757540" y="3121661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420" name="Google Shape;420;p15"/>
            <p:cNvSpPr/>
            <p:nvPr/>
          </p:nvSpPr>
          <p:spPr>
            <a:xfrm>
              <a:off x="6683365" y="3080962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1" name="Google Shape;421;p15"/>
            <p:cNvCxnSpPr/>
            <p:nvPr/>
          </p:nvCxnSpPr>
          <p:spPr>
            <a:xfrm>
              <a:off x="7765829" y="1948906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22" name="Google Shape;422;p15"/>
            <p:cNvCxnSpPr/>
            <p:nvPr/>
          </p:nvCxnSpPr>
          <p:spPr>
            <a:xfrm>
              <a:off x="8337539" y="1950846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23" name="Google Shape;423;p15"/>
            <p:cNvCxnSpPr/>
            <p:nvPr/>
          </p:nvCxnSpPr>
          <p:spPr>
            <a:xfrm>
              <a:off x="6666685" y="513272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424" name="Google Shape;424;p15"/>
          <p:cNvSpPr txBox="1"/>
          <p:nvPr/>
        </p:nvSpPr>
        <p:spPr>
          <a:xfrm>
            <a:off x="0" y="293693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Predict Neural Computation using Single-Cell Transcriptomics?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6" descr="A group of colorful sprinkl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8555" t="4943" r="5513" b="7223"/>
          <a:stretch/>
        </p:blipFill>
        <p:spPr>
          <a:xfrm>
            <a:off x="123858" y="1329058"/>
            <a:ext cx="2145214" cy="21926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p16"/>
          <p:cNvGrpSpPr/>
          <p:nvPr/>
        </p:nvGrpSpPr>
        <p:grpSpPr>
          <a:xfrm>
            <a:off x="6471007" y="1439477"/>
            <a:ext cx="2231712" cy="3956676"/>
            <a:chOff x="6444756" y="1438375"/>
            <a:chExt cx="2231712" cy="3956676"/>
          </a:xfrm>
        </p:grpSpPr>
        <p:cxnSp>
          <p:nvCxnSpPr>
            <p:cNvPr id="432" name="Google Shape;432;p16"/>
            <p:cNvCxnSpPr/>
            <p:nvPr/>
          </p:nvCxnSpPr>
          <p:spPr>
            <a:xfrm>
              <a:off x="7684609" y="1438375"/>
              <a:ext cx="26371" cy="3858944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433" name="Google Shape;433;p16"/>
            <p:cNvCxnSpPr/>
            <p:nvPr/>
          </p:nvCxnSpPr>
          <p:spPr>
            <a:xfrm>
              <a:off x="6594037" y="3634838"/>
              <a:ext cx="0" cy="176021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434" name="Google Shape;434;p16"/>
            <p:cNvCxnSpPr/>
            <p:nvPr/>
          </p:nvCxnSpPr>
          <p:spPr>
            <a:xfrm>
              <a:off x="7235620" y="1649318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35" name="Google Shape;435;p16"/>
            <p:cNvCxnSpPr/>
            <p:nvPr/>
          </p:nvCxnSpPr>
          <p:spPr>
            <a:xfrm>
              <a:off x="6695291" y="1639690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36" name="Google Shape;436;p16"/>
            <p:cNvCxnSpPr>
              <a:endCxn id="437" idx="6"/>
            </p:cNvCxnSpPr>
            <p:nvPr/>
          </p:nvCxnSpPr>
          <p:spPr>
            <a:xfrm>
              <a:off x="6861878" y="2419314"/>
              <a:ext cx="253200" cy="180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38" name="Google Shape;438;p16"/>
            <p:cNvCxnSpPr/>
            <p:nvPr/>
          </p:nvCxnSpPr>
          <p:spPr>
            <a:xfrm>
              <a:off x="6994690" y="2130013"/>
              <a:ext cx="253133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39" name="Google Shape;439;p16"/>
            <p:cNvCxnSpPr/>
            <p:nvPr/>
          </p:nvCxnSpPr>
          <p:spPr>
            <a:xfrm>
              <a:off x="6634606" y="2772133"/>
              <a:ext cx="1605222" cy="6045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440" name="Google Shape;440;p16"/>
            <p:cNvCxnSpPr/>
            <p:nvPr/>
          </p:nvCxnSpPr>
          <p:spPr>
            <a:xfrm flipH="1">
              <a:off x="7465713" y="2779558"/>
              <a:ext cx="1" cy="147155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41" name="Google Shape;441;p16"/>
            <p:cNvCxnSpPr/>
            <p:nvPr/>
          </p:nvCxnSpPr>
          <p:spPr>
            <a:xfrm>
              <a:off x="6634606" y="1511202"/>
              <a:ext cx="0" cy="12717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42" name="Google Shape;442;p16"/>
            <p:cNvCxnSpPr/>
            <p:nvPr/>
          </p:nvCxnSpPr>
          <p:spPr>
            <a:xfrm>
              <a:off x="7128830" y="4853165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43" name="Google Shape;443;p16"/>
            <p:cNvCxnSpPr/>
            <p:nvPr/>
          </p:nvCxnSpPr>
          <p:spPr>
            <a:xfrm>
              <a:off x="7129087" y="4865190"/>
              <a:ext cx="0" cy="318536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44" name="Google Shape;444;p16"/>
            <p:cNvCxnSpPr/>
            <p:nvPr/>
          </p:nvCxnSpPr>
          <p:spPr>
            <a:xfrm>
              <a:off x="6634606" y="4251113"/>
              <a:ext cx="1032604" cy="4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445" name="Google Shape;445;p16"/>
            <p:cNvCxnSpPr/>
            <p:nvPr/>
          </p:nvCxnSpPr>
          <p:spPr>
            <a:xfrm flipH="1">
              <a:off x="6735859" y="2569669"/>
              <a:ext cx="1" cy="668419"/>
            </a:xfrm>
            <a:prstGeom prst="straightConnector1">
              <a:avLst/>
            </a:prstGeom>
            <a:noFill/>
            <a:ln w="9525" cap="rnd" cmpd="sng">
              <a:solidFill>
                <a:srgbClr val="6832AA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446" name="Google Shape;446;p16"/>
            <p:cNvCxnSpPr/>
            <p:nvPr/>
          </p:nvCxnSpPr>
          <p:spPr>
            <a:xfrm>
              <a:off x="6747210" y="3288795"/>
              <a:ext cx="0" cy="151879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47" name="Google Shape;447;p16"/>
            <p:cNvCxnSpPr/>
            <p:nvPr/>
          </p:nvCxnSpPr>
          <p:spPr>
            <a:xfrm rot="10800000">
              <a:off x="6646691" y="3353236"/>
              <a:ext cx="0" cy="1931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48" name="Google Shape;448;p16"/>
            <p:cNvCxnSpPr/>
            <p:nvPr/>
          </p:nvCxnSpPr>
          <p:spPr>
            <a:xfrm>
              <a:off x="8562710" y="1649987"/>
              <a:ext cx="18833" cy="292487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49" name="Google Shape;449;p16"/>
            <p:cNvCxnSpPr/>
            <p:nvPr/>
          </p:nvCxnSpPr>
          <p:spPr>
            <a:xfrm>
              <a:off x="7751986" y="4283775"/>
              <a:ext cx="83182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50" name="Google Shape;450;p16"/>
            <p:cNvCxnSpPr/>
            <p:nvPr/>
          </p:nvCxnSpPr>
          <p:spPr>
            <a:xfrm rot="5400000">
              <a:off x="7456648" y="3271643"/>
              <a:ext cx="828388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51" name="Google Shape;451;p16"/>
            <p:cNvCxnSpPr/>
            <p:nvPr/>
          </p:nvCxnSpPr>
          <p:spPr>
            <a:xfrm>
              <a:off x="7870840" y="3765971"/>
              <a:ext cx="0" cy="320711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52" name="Google Shape;452;p16"/>
            <p:cNvCxnSpPr/>
            <p:nvPr/>
          </p:nvCxnSpPr>
          <p:spPr>
            <a:xfrm>
              <a:off x="8377357" y="1521873"/>
              <a:ext cx="0" cy="37756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453" name="Google Shape;453;p16"/>
            <p:cNvCxnSpPr/>
            <p:nvPr/>
          </p:nvCxnSpPr>
          <p:spPr>
            <a:xfrm>
              <a:off x="8094288" y="3404651"/>
              <a:ext cx="48087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54" name="Google Shape;454;p16"/>
            <p:cNvCxnSpPr/>
            <p:nvPr/>
          </p:nvCxnSpPr>
          <p:spPr>
            <a:xfrm>
              <a:off x="8045507" y="2104329"/>
              <a:ext cx="0" cy="3290722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455" name="Google Shape;455;p16"/>
            <p:cNvCxnSpPr/>
            <p:nvPr/>
          </p:nvCxnSpPr>
          <p:spPr>
            <a:xfrm>
              <a:off x="6634606" y="4782883"/>
              <a:ext cx="193752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456" name="Google Shape;456;p16"/>
            <p:cNvSpPr/>
            <p:nvPr/>
          </p:nvSpPr>
          <p:spPr>
            <a:xfrm>
              <a:off x="6492784" y="4891067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6444756" y="335183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8" name="Google Shape;458;p16"/>
            <p:cNvCxnSpPr/>
            <p:nvPr/>
          </p:nvCxnSpPr>
          <p:spPr>
            <a:xfrm>
              <a:off x="6641974" y="5165170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459" name="Google Shape;459;p16"/>
            <p:cNvSpPr/>
            <p:nvPr/>
          </p:nvSpPr>
          <p:spPr>
            <a:xfrm>
              <a:off x="7034162" y="507057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7604297" y="4430128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6925228" y="2326189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6924391" y="203511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7069414" y="1554714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3" name="Google Shape;463;p16"/>
            <p:cNvCxnSpPr/>
            <p:nvPr/>
          </p:nvCxnSpPr>
          <p:spPr>
            <a:xfrm>
              <a:off x="7015903" y="2557712"/>
              <a:ext cx="0" cy="2028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464" name="Google Shape;464;p16"/>
            <p:cNvCxnSpPr/>
            <p:nvPr/>
          </p:nvCxnSpPr>
          <p:spPr>
            <a:xfrm>
              <a:off x="7395285" y="2643534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465" name="Google Shape;465;p16"/>
            <p:cNvCxnSpPr/>
            <p:nvPr/>
          </p:nvCxnSpPr>
          <p:spPr>
            <a:xfrm>
              <a:off x="7555951" y="2567980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466" name="Google Shape;466;p16"/>
            <p:cNvSpPr/>
            <p:nvPr/>
          </p:nvSpPr>
          <p:spPr>
            <a:xfrm>
              <a:off x="8277359" y="2612076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7" name="Google Shape;467;p16"/>
            <p:cNvCxnSpPr/>
            <p:nvPr/>
          </p:nvCxnSpPr>
          <p:spPr>
            <a:xfrm>
              <a:off x="7934220" y="279612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68" name="Google Shape;468;p16"/>
            <p:cNvCxnSpPr/>
            <p:nvPr/>
          </p:nvCxnSpPr>
          <p:spPr>
            <a:xfrm>
              <a:off x="7934220" y="2954131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69" name="Google Shape;469;p16"/>
            <p:cNvCxnSpPr/>
            <p:nvPr/>
          </p:nvCxnSpPr>
          <p:spPr>
            <a:xfrm>
              <a:off x="7934220" y="311213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470" name="Google Shape;470;p16"/>
            <p:cNvSpPr/>
            <p:nvPr/>
          </p:nvSpPr>
          <p:spPr>
            <a:xfrm>
              <a:off x="7944255" y="3824875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7775915" y="368896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2" name="Google Shape;472;p16"/>
            <p:cNvCxnSpPr/>
            <p:nvPr/>
          </p:nvCxnSpPr>
          <p:spPr>
            <a:xfrm rot="10800000">
              <a:off x="8500546" y="221923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3" name="Google Shape;473;p16"/>
            <p:cNvCxnSpPr/>
            <p:nvPr/>
          </p:nvCxnSpPr>
          <p:spPr>
            <a:xfrm rot="10800000">
              <a:off x="8500546" y="1910442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4" name="Google Shape;474;p16"/>
            <p:cNvCxnSpPr/>
            <p:nvPr/>
          </p:nvCxnSpPr>
          <p:spPr>
            <a:xfrm rot="10800000">
              <a:off x="8500546" y="1597250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5" name="Google Shape;475;p16"/>
            <p:cNvCxnSpPr/>
            <p:nvPr/>
          </p:nvCxnSpPr>
          <p:spPr>
            <a:xfrm>
              <a:off x="8430231" y="162801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6" name="Google Shape;476;p16"/>
            <p:cNvCxnSpPr/>
            <p:nvPr/>
          </p:nvCxnSpPr>
          <p:spPr>
            <a:xfrm>
              <a:off x="8430231" y="194003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7" name="Google Shape;477;p16"/>
            <p:cNvCxnSpPr/>
            <p:nvPr/>
          </p:nvCxnSpPr>
          <p:spPr>
            <a:xfrm>
              <a:off x="8430231" y="224765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8" name="Google Shape;478;p16"/>
            <p:cNvCxnSpPr/>
            <p:nvPr/>
          </p:nvCxnSpPr>
          <p:spPr>
            <a:xfrm>
              <a:off x="7793491" y="2569291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79" name="Google Shape;479;p16"/>
            <p:cNvCxnSpPr/>
            <p:nvPr/>
          </p:nvCxnSpPr>
          <p:spPr>
            <a:xfrm>
              <a:off x="7999554" y="283215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80" name="Google Shape;480;p16"/>
            <p:cNvCxnSpPr/>
            <p:nvPr/>
          </p:nvCxnSpPr>
          <p:spPr>
            <a:xfrm>
              <a:off x="7999554" y="298156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81" name="Google Shape;481;p16"/>
            <p:cNvCxnSpPr/>
            <p:nvPr/>
          </p:nvCxnSpPr>
          <p:spPr>
            <a:xfrm>
              <a:off x="7999554" y="314417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82" name="Google Shape;482;p16"/>
            <p:cNvCxnSpPr/>
            <p:nvPr/>
          </p:nvCxnSpPr>
          <p:spPr>
            <a:xfrm>
              <a:off x="7806775" y="3916766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83" name="Google Shape;483;p16"/>
            <p:cNvCxnSpPr/>
            <p:nvPr/>
          </p:nvCxnSpPr>
          <p:spPr>
            <a:xfrm>
              <a:off x="7806775" y="402642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84" name="Google Shape;484;p16"/>
            <p:cNvCxnSpPr/>
            <p:nvPr/>
          </p:nvCxnSpPr>
          <p:spPr>
            <a:xfrm>
              <a:off x="7744663" y="393960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85" name="Google Shape;485;p16"/>
            <p:cNvCxnSpPr/>
            <p:nvPr/>
          </p:nvCxnSpPr>
          <p:spPr>
            <a:xfrm>
              <a:off x="7744663" y="40582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86" name="Google Shape;486;p16"/>
            <p:cNvCxnSpPr/>
            <p:nvPr/>
          </p:nvCxnSpPr>
          <p:spPr>
            <a:xfrm>
              <a:off x="7633129" y="161494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87" name="Google Shape;487;p16"/>
            <p:cNvCxnSpPr/>
            <p:nvPr/>
          </p:nvCxnSpPr>
          <p:spPr>
            <a:xfrm>
              <a:off x="6696020" y="160748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88" name="Google Shape;488;p16"/>
            <p:cNvCxnSpPr/>
            <p:nvPr/>
          </p:nvCxnSpPr>
          <p:spPr>
            <a:xfrm>
              <a:off x="7257912" y="209656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89" name="Google Shape;489;p16"/>
            <p:cNvCxnSpPr/>
            <p:nvPr/>
          </p:nvCxnSpPr>
          <p:spPr>
            <a:xfrm>
              <a:off x="7180141" y="2129803"/>
              <a:ext cx="3229" cy="40822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90" name="Google Shape;490;p16"/>
            <p:cNvCxnSpPr/>
            <p:nvPr/>
          </p:nvCxnSpPr>
          <p:spPr>
            <a:xfrm rot="10800000">
              <a:off x="7806833" y="2569291"/>
              <a:ext cx="2261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491" name="Google Shape;491;p16"/>
            <p:cNvCxnSpPr/>
            <p:nvPr/>
          </p:nvCxnSpPr>
          <p:spPr>
            <a:xfrm>
              <a:off x="7220803" y="2503414"/>
              <a:ext cx="0" cy="7594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92" name="Google Shape;492;p16"/>
            <p:cNvCxnSpPr/>
            <p:nvPr/>
          </p:nvCxnSpPr>
          <p:spPr>
            <a:xfrm>
              <a:off x="7619558" y="2504275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493" name="Google Shape;493;p16"/>
            <p:cNvCxnSpPr/>
            <p:nvPr/>
          </p:nvCxnSpPr>
          <p:spPr>
            <a:xfrm>
              <a:off x="7743778" y="42480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94" name="Google Shape;494;p16"/>
            <p:cNvCxnSpPr/>
            <p:nvPr/>
          </p:nvCxnSpPr>
          <p:spPr>
            <a:xfrm>
              <a:off x="7265948" y="250417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95" name="Google Shape;495;p16"/>
            <p:cNvCxnSpPr/>
            <p:nvPr/>
          </p:nvCxnSpPr>
          <p:spPr>
            <a:xfrm>
              <a:off x="6735908" y="23883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96" name="Google Shape;496;p16"/>
            <p:cNvCxnSpPr/>
            <p:nvPr/>
          </p:nvCxnSpPr>
          <p:spPr>
            <a:xfrm rot="5400000">
              <a:off x="7268964" y="2377044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497" name="Google Shape;497;p16"/>
            <p:cNvSpPr/>
            <p:nvPr/>
          </p:nvSpPr>
          <p:spPr>
            <a:xfrm>
              <a:off x="7301489" y="2421307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8" name="Google Shape;498;p16"/>
            <p:cNvCxnSpPr/>
            <p:nvPr/>
          </p:nvCxnSpPr>
          <p:spPr>
            <a:xfrm>
              <a:off x="7393925" y="222095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99" name="Google Shape;499;p16"/>
            <p:cNvCxnSpPr/>
            <p:nvPr/>
          </p:nvCxnSpPr>
          <p:spPr>
            <a:xfrm rot="5400000">
              <a:off x="7268202" y="1916040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00" name="Google Shape;500;p16"/>
            <p:cNvSpPr/>
            <p:nvPr/>
          </p:nvSpPr>
          <p:spPr>
            <a:xfrm>
              <a:off x="7299310" y="2024305"/>
              <a:ext cx="189850" cy="189850"/>
            </a:xfrm>
            <a:prstGeom prst="ellipse">
              <a:avLst/>
            </a:prstGeom>
            <a:solidFill>
              <a:srgbClr val="964F42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1" name="Google Shape;501;p16"/>
            <p:cNvCxnSpPr/>
            <p:nvPr/>
          </p:nvCxnSpPr>
          <p:spPr>
            <a:xfrm>
              <a:off x="7397115" y="1787929"/>
              <a:ext cx="231625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02" name="Google Shape;502;p16"/>
            <p:cNvCxnSpPr/>
            <p:nvPr/>
          </p:nvCxnSpPr>
          <p:spPr>
            <a:xfrm>
              <a:off x="7636969" y="175225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03" name="Google Shape;503;p16"/>
            <p:cNvSpPr/>
            <p:nvPr/>
          </p:nvSpPr>
          <p:spPr>
            <a:xfrm>
              <a:off x="6533352" y="2349099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4" name="Google Shape;504;p16"/>
            <p:cNvCxnSpPr/>
            <p:nvPr/>
          </p:nvCxnSpPr>
          <p:spPr>
            <a:xfrm>
              <a:off x="8159444" y="1981557"/>
              <a:ext cx="1499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05" name="Google Shape;505;p16"/>
            <p:cNvCxnSpPr/>
            <p:nvPr/>
          </p:nvCxnSpPr>
          <p:spPr>
            <a:xfrm>
              <a:off x="7743800" y="1981557"/>
              <a:ext cx="28919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06" name="Google Shape;506;p16"/>
            <p:cNvSpPr/>
            <p:nvPr/>
          </p:nvSpPr>
          <p:spPr>
            <a:xfrm>
              <a:off x="7951408" y="1886632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8486618" y="4385015"/>
              <a:ext cx="189850" cy="189850"/>
            </a:xfrm>
            <a:prstGeom prst="ellipse">
              <a:avLst/>
            </a:prstGeom>
            <a:solidFill>
              <a:srgbClr val="964F43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8" name="Google Shape;508;p16"/>
            <p:cNvCxnSpPr/>
            <p:nvPr/>
          </p:nvCxnSpPr>
          <p:spPr>
            <a:xfrm>
              <a:off x="8095534" y="337462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09" name="Google Shape;509;p16"/>
            <p:cNvCxnSpPr/>
            <p:nvPr/>
          </p:nvCxnSpPr>
          <p:spPr>
            <a:xfrm>
              <a:off x="7655074" y="482331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10" name="Google Shape;510;p16"/>
            <p:cNvCxnSpPr/>
            <p:nvPr/>
          </p:nvCxnSpPr>
          <p:spPr>
            <a:xfrm>
              <a:off x="6749299" y="3403633"/>
              <a:ext cx="471504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11" name="Google Shape;511;p16"/>
            <p:cNvCxnSpPr/>
            <p:nvPr/>
          </p:nvCxnSpPr>
          <p:spPr>
            <a:xfrm>
              <a:off x="7220803" y="3302380"/>
              <a:ext cx="0" cy="10125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12" name="Google Shape;512;p16"/>
            <p:cNvCxnSpPr/>
            <p:nvPr/>
          </p:nvCxnSpPr>
          <p:spPr>
            <a:xfrm>
              <a:off x="8582103" y="4613449"/>
              <a:ext cx="0" cy="16943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513" name="Google Shape;513;p16"/>
            <p:cNvCxnSpPr/>
            <p:nvPr/>
          </p:nvCxnSpPr>
          <p:spPr>
            <a:xfrm>
              <a:off x="6741759" y="3254376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14" name="Google Shape;514;p16"/>
            <p:cNvCxnSpPr/>
            <p:nvPr/>
          </p:nvCxnSpPr>
          <p:spPr>
            <a:xfrm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15" name="Google Shape;515;p16"/>
            <p:cNvCxnSpPr/>
            <p:nvPr/>
          </p:nvCxnSpPr>
          <p:spPr>
            <a:xfrm flipH="1"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16" name="Google Shape;516;p16"/>
            <p:cNvCxnSpPr/>
            <p:nvPr/>
          </p:nvCxnSpPr>
          <p:spPr>
            <a:xfrm>
              <a:off x="7219763" y="32621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17" name="Google Shape;517;p16"/>
            <p:cNvCxnSpPr/>
            <p:nvPr/>
          </p:nvCxnSpPr>
          <p:spPr>
            <a:xfrm>
              <a:off x="6851262" y="3199894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518" name="Google Shape;518;p16"/>
            <p:cNvCxnSpPr/>
            <p:nvPr/>
          </p:nvCxnSpPr>
          <p:spPr>
            <a:xfrm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19" name="Google Shape;519;p16"/>
            <p:cNvCxnSpPr/>
            <p:nvPr/>
          </p:nvCxnSpPr>
          <p:spPr>
            <a:xfrm flipH="1"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20" name="Google Shape;520;p16"/>
            <p:cNvSpPr/>
            <p:nvPr/>
          </p:nvSpPr>
          <p:spPr>
            <a:xfrm>
              <a:off x="7144317" y="3091892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21" name="Google Shape;521;p16"/>
            <p:cNvCxnSpPr/>
            <p:nvPr/>
          </p:nvCxnSpPr>
          <p:spPr>
            <a:xfrm rot="10800000">
              <a:off x="6731289" y="3120559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522" name="Google Shape;522;p16"/>
            <p:cNvSpPr/>
            <p:nvPr/>
          </p:nvSpPr>
          <p:spPr>
            <a:xfrm>
              <a:off x="6657114" y="3079860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23" name="Google Shape;523;p16"/>
            <p:cNvCxnSpPr/>
            <p:nvPr/>
          </p:nvCxnSpPr>
          <p:spPr>
            <a:xfrm>
              <a:off x="7739578" y="194780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24" name="Google Shape;524;p16"/>
            <p:cNvCxnSpPr/>
            <p:nvPr/>
          </p:nvCxnSpPr>
          <p:spPr>
            <a:xfrm>
              <a:off x="8311288" y="194974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25" name="Google Shape;525;p16"/>
            <p:cNvCxnSpPr/>
            <p:nvPr/>
          </p:nvCxnSpPr>
          <p:spPr>
            <a:xfrm>
              <a:off x="6640434" y="513162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cxnSp>
        <p:nvCxnSpPr>
          <p:cNvPr id="526" name="Google Shape;526;p16"/>
          <p:cNvCxnSpPr/>
          <p:nvPr/>
        </p:nvCxnSpPr>
        <p:spPr>
          <a:xfrm rot="10800000" flipH="1">
            <a:off x="2426180" y="4666347"/>
            <a:ext cx="4206240" cy="1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527" name="Google Shape;527;p16"/>
          <p:cNvSpPr txBox="1"/>
          <p:nvPr/>
        </p:nvSpPr>
        <p:spPr>
          <a:xfrm>
            <a:off x="3399250" y="4318560"/>
            <a:ext cx="1385963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endParaRPr/>
          </a:p>
        </p:txBody>
      </p:sp>
      <p:pic>
        <p:nvPicPr>
          <p:cNvPr id="528" name="Google Shape;528;p16" descr="A drawing of a neuro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65034" t="30068" r="1858" b="38851"/>
          <a:stretch/>
        </p:blipFill>
        <p:spPr>
          <a:xfrm>
            <a:off x="1550872" y="3876458"/>
            <a:ext cx="936088" cy="8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6" descr="A drawing of a neuro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9121" r="38683" b="26690"/>
          <a:stretch/>
        </p:blipFill>
        <p:spPr>
          <a:xfrm>
            <a:off x="-49077" y="3714079"/>
            <a:ext cx="1733675" cy="1814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0" name="Google Shape;530;p16"/>
          <p:cNvCxnSpPr/>
          <p:nvPr/>
        </p:nvCxnSpPr>
        <p:spPr>
          <a:xfrm>
            <a:off x="2831946" y="3418918"/>
            <a:ext cx="356616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531" name="Google Shape;531;p16"/>
          <p:cNvSpPr txBox="1"/>
          <p:nvPr/>
        </p:nvSpPr>
        <p:spPr>
          <a:xfrm>
            <a:off x="3399250" y="3071133"/>
            <a:ext cx="1474454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Annotations</a:t>
            </a:r>
            <a:endParaRPr/>
          </a:p>
        </p:txBody>
      </p:sp>
      <p:cxnSp>
        <p:nvCxnSpPr>
          <p:cNvPr id="532" name="Google Shape;532;p16"/>
          <p:cNvCxnSpPr/>
          <p:nvPr/>
        </p:nvCxnSpPr>
        <p:spPr>
          <a:xfrm>
            <a:off x="2426180" y="2171490"/>
            <a:ext cx="420624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533" name="Google Shape;533;p16"/>
          <p:cNvSpPr txBox="1"/>
          <p:nvPr/>
        </p:nvSpPr>
        <p:spPr>
          <a:xfrm>
            <a:off x="3399250" y="1824188"/>
            <a:ext cx="1503049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Connectivity</a:t>
            </a:r>
            <a:endParaRPr/>
          </a:p>
        </p:txBody>
      </p:sp>
      <p:pic>
        <p:nvPicPr>
          <p:cNvPr id="534" name="Google Shape;53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98" y="4975542"/>
            <a:ext cx="7772400" cy="1876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5" name="Google Shape;535;p16"/>
          <p:cNvGrpSpPr/>
          <p:nvPr/>
        </p:nvGrpSpPr>
        <p:grpSpPr>
          <a:xfrm>
            <a:off x="1675501" y="4728288"/>
            <a:ext cx="2328867" cy="527495"/>
            <a:chOff x="2703862" y="4821735"/>
            <a:chExt cx="2099256" cy="475488"/>
          </a:xfrm>
        </p:grpSpPr>
        <p:cxnSp>
          <p:nvCxnSpPr>
            <p:cNvPr id="536" name="Google Shape;536;p16"/>
            <p:cNvCxnSpPr/>
            <p:nvPr/>
          </p:nvCxnSpPr>
          <p:spPr>
            <a:xfrm>
              <a:off x="2703862" y="5287082"/>
              <a:ext cx="2099256" cy="0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37" name="Google Shape;537;p16"/>
            <p:cNvCxnSpPr/>
            <p:nvPr/>
          </p:nvCxnSpPr>
          <p:spPr>
            <a:xfrm rot="10800000">
              <a:off x="4765183" y="4821735"/>
              <a:ext cx="0" cy="475488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triangle" w="med" len="med"/>
            </a:ln>
          </p:spPr>
        </p:cxnSp>
      </p:grpSp>
      <p:sp>
        <p:nvSpPr>
          <p:cNvPr id="538" name="Google Shape;538;p16"/>
          <p:cNvSpPr txBox="1"/>
          <p:nvPr/>
        </p:nvSpPr>
        <p:spPr>
          <a:xfrm>
            <a:off x="2135895" y="5282241"/>
            <a:ext cx="13546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Simple-Adex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6"/>
          <p:cNvSpPr txBox="1"/>
          <p:nvPr/>
        </p:nvSpPr>
        <p:spPr>
          <a:xfrm>
            <a:off x="0" y="293693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Predict Neural Computation using Single-Cell Transcriptomics?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7" descr="A group of colorful sprinkl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8555" t="4943" r="5513" b="7223"/>
          <a:stretch/>
        </p:blipFill>
        <p:spPr>
          <a:xfrm>
            <a:off x="123858" y="1329058"/>
            <a:ext cx="2145214" cy="21926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17"/>
          <p:cNvGrpSpPr/>
          <p:nvPr/>
        </p:nvGrpSpPr>
        <p:grpSpPr>
          <a:xfrm>
            <a:off x="6471007" y="1439477"/>
            <a:ext cx="2231712" cy="3956676"/>
            <a:chOff x="6444756" y="1438375"/>
            <a:chExt cx="2231712" cy="3956676"/>
          </a:xfrm>
        </p:grpSpPr>
        <p:cxnSp>
          <p:nvCxnSpPr>
            <p:cNvPr id="547" name="Google Shape;547;p17"/>
            <p:cNvCxnSpPr/>
            <p:nvPr/>
          </p:nvCxnSpPr>
          <p:spPr>
            <a:xfrm>
              <a:off x="7684609" y="1438375"/>
              <a:ext cx="26371" cy="3858944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548" name="Google Shape;548;p17"/>
            <p:cNvCxnSpPr/>
            <p:nvPr/>
          </p:nvCxnSpPr>
          <p:spPr>
            <a:xfrm>
              <a:off x="6594037" y="3634838"/>
              <a:ext cx="0" cy="176021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549" name="Google Shape;549;p17"/>
            <p:cNvCxnSpPr/>
            <p:nvPr/>
          </p:nvCxnSpPr>
          <p:spPr>
            <a:xfrm>
              <a:off x="7235620" y="1649318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50" name="Google Shape;550;p17"/>
            <p:cNvCxnSpPr/>
            <p:nvPr/>
          </p:nvCxnSpPr>
          <p:spPr>
            <a:xfrm>
              <a:off x="6695291" y="1639690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51" name="Google Shape;551;p17"/>
            <p:cNvCxnSpPr>
              <a:endCxn id="552" idx="6"/>
            </p:cNvCxnSpPr>
            <p:nvPr/>
          </p:nvCxnSpPr>
          <p:spPr>
            <a:xfrm>
              <a:off x="6861878" y="2419314"/>
              <a:ext cx="253200" cy="180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53" name="Google Shape;553;p17"/>
            <p:cNvCxnSpPr/>
            <p:nvPr/>
          </p:nvCxnSpPr>
          <p:spPr>
            <a:xfrm>
              <a:off x="6994690" y="2130013"/>
              <a:ext cx="253133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54" name="Google Shape;554;p17"/>
            <p:cNvCxnSpPr/>
            <p:nvPr/>
          </p:nvCxnSpPr>
          <p:spPr>
            <a:xfrm>
              <a:off x="6634606" y="2772133"/>
              <a:ext cx="1605222" cy="6045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555" name="Google Shape;555;p17"/>
            <p:cNvCxnSpPr/>
            <p:nvPr/>
          </p:nvCxnSpPr>
          <p:spPr>
            <a:xfrm flipH="1">
              <a:off x="7465713" y="2779558"/>
              <a:ext cx="1" cy="147155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56" name="Google Shape;556;p17"/>
            <p:cNvCxnSpPr/>
            <p:nvPr/>
          </p:nvCxnSpPr>
          <p:spPr>
            <a:xfrm>
              <a:off x="6634606" y="1511202"/>
              <a:ext cx="0" cy="12717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57" name="Google Shape;557;p17"/>
            <p:cNvCxnSpPr/>
            <p:nvPr/>
          </p:nvCxnSpPr>
          <p:spPr>
            <a:xfrm>
              <a:off x="7128830" y="4853165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58" name="Google Shape;558;p17"/>
            <p:cNvCxnSpPr/>
            <p:nvPr/>
          </p:nvCxnSpPr>
          <p:spPr>
            <a:xfrm>
              <a:off x="7129087" y="4865190"/>
              <a:ext cx="0" cy="318536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59" name="Google Shape;559;p17"/>
            <p:cNvCxnSpPr/>
            <p:nvPr/>
          </p:nvCxnSpPr>
          <p:spPr>
            <a:xfrm>
              <a:off x="6634606" y="4251113"/>
              <a:ext cx="1032604" cy="4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560" name="Google Shape;560;p17"/>
            <p:cNvCxnSpPr/>
            <p:nvPr/>
          </p:nvCxnSpPr>
          <p:spPr>
            <a:xfrm flipH="1">
              <a:off x="6735859" y="2569669"/>
              <a:ext cx="1" cy="668419"/>
            </a:xfrm>
            <a:prstGeom prst="straightConnector1">
              <a:avLst/>
            </a:prstGeom>
            <a:noFill/>
            <a:ln w="9525" cap="rnd" cmpd="sng">
              <a:solidFill>
                <a:srgbClr val="6832AA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561" name="Google Shape;561;p17"/>
            <p:cNvCxnSpPr/>
            <p:nvPr/>
          </p:nvCxnSpPr>
          <p:spPr>
            <a:xfrm>
              <a:off x="6747210" y="3288795"/>
              <a:ext cx="0" cy="151879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62" name="Google Shape;562;p17"/>
            <p:cNvCxnSpPr/>
            <p:nvPr/>
          </p:nvCxnSpPr>
          <p:spPr>
            <a:xfrm rot="10800000">
              <a:off x="6646691" y="3353236"/>
              <a:ext cx="0" cy="1931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63" name="Google Shape;563;p17"/>
            <p:cNvCxnSpPr/>
            <p:nvPr/>
          </p:nvCxnSpPr>
          <p:spPr>
            <a:xfrm>
              <a:off x="8562710" y="1649987"/>
              <a:ext cx="18833" cy="292487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64" name="Google Shape;564;p17"/>
            <p:cNvCxnSpPr/>
            <p:nvPr/>
          </p:nvCxnSpPr>
          <p:spPr>
            <a:xfrm>
              <a:off x="7751986" y="4283775"/>
              <a:ext cx="83182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65" name="Google Shape;565;p17"/>
            <p:cNvCxnSpPr/>
            <p:nvPr/>
          </p:nvCxnSpPr>
          <p:spPr>
            <a:xfrm rot="5400000">
              <a:off x="7456648" y="3271643"/>
              <a:ext cx="828388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66" name="Google Shape;566;p17"/>
            <p:cNvCxnSpPr/>
            <p:nvPr/>
          </p:nvCxnSpPr>
          <p:spPr>
            <a:xfrm>
              <a:off x="7870840" y="3765971"/>
              <a:ext cx="0" cy="320711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67" name="Google Shape;567;p17"/>
            <p:cNvCxnSpPr/>
            <p:nvPr/>
          </p:nvCxnSpPr>
          <p:spPr>
            <a:xfrm>
              <a:off x="8377357" y="1521873"/>
              <a:ext cx="0" cy="37756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568" name="Google Shape;568;p17"/>
            <p:cNvCxnSpPr/>
            <p:nvPr/>
          </p:nvCxnSpPr>
          <p:spPr>
            <a:xfrm>
              <a:off x="8094288" y="3404651"/>
              <a:ext cx="48087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69" name="Google Shape;569;p17"/>
            <p:cNvCxnSpPr/>
            <p:nvPr/>
          </p:nvCxnSpPr>
          <p:spPr>
            <a:xfrm>
              <a:off x="8045507" y="2104329"/>
              <a:ext cx="0" cy="3290722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570" name="Google Shape;570;p17"/>
            <p:cNvCxnSpPr/>
            <p:nvPr/>
          </p:nvCxnSpPr>
          <p:spPr>
            <a:xfrm>
              <a:off x="6634606" y="4782883"/>
              <a:ext cx="193752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571" name="Google Shape;571;p17"/>
            <p:cNvSpPr/>
            <p:nvPr/>
          </p:nvSpPr>
          <p:spPr>
            <a:xfrm>
              <a:off x="6492784" y="4891067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44756" y="335183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3" name="Google Shape;573;p17"/>
            <p:cNvCxnSpPr/>
            <p:nvPr/>
          </p:nvCxnSpPr>
          <p:spPr>
            <a:xfrm>
              <a:off x="6641974" y="5165170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74" name="Google Shape;574;p17"/>
            <p:cNvSpPr/>
            <p:nvPr/>
          </p:nvSpPr>
          <p:spPr>
            <a:xfrm>
              <a:off x="7034162" y="507057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7604297" y="4430128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6925228" y="2326189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924391" y="203511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7069414" y="1554714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8" name="Google Shape;578;p17"/>
            <p:cNvCxnSpPr/>
            <p:nvPr/>
          </p:nvCxnSpPr>
          <p:spPr>
            <a:xfrm>
              <a:off x="7015903" y="2557712"/>
              <a:ext cx="0" cy="2028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579" name="Google Shape;579;p17"/>
            <p:cNvCxnSpPr/>
            <p:nvPr/>
          </p:nvCxnSpPr>
          <p:spPr>
            <a:xfrm>
              <a:off x="7395285" y="2643534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580" name="Google Shape;580;p17"/>
            <p:cNvCxnSpPr/>
            <p:nvPr/>
          </p:nvCxnSpPr>
          <p:spPr>
            <a:xfrm>
              <a:off x="7555951" y="2567980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81" name="Google Shape;581;p17"/>
            <p:cNvSpPr/>
            <p:nvPr/>
          </p:nvSpPr>
          <p:spPr>
            <a:xfrm>
              <a:off x="8277359" y="2612076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2" name="Google Shape;582;p17"/>
            <p:cNvCxnSpPr/>
            <p:nvPr/>
          </p:nvCxnSpPr>
          <p:spPr>
            <a:xfrm>
              <a:off x="7934220" y="279612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83" name="Google Shape;583;p17"/>
            <p:cNvCxnSpPr/>
            <p:nvPr/>
          </p:nvCxnSpPr>
          <p:spPr>
            <a:xfrm>
              <a:off x="7934220" y="2954131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84" name="Google Shape;584;p17"/>
            <p:cNvCxnSpPr/>
            <p:nvPr/>
          </p:nvCxnSpPr>
          <p:spPr>
            <a:xfrm>
              <a:off x="7934220" y="311213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585" name="Google Shape;585;p17"/>
            <p:cNvSpPr/>
            <p:nvPr/>
          </p:nvSpPr>
          <p:spPr>
            <a:xfrm>
              <a:off x="7944255" y="3824875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7775915" y="368896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7" name="Google Shape;587;p17"/>
            <p:cNvCxnSpPr/>
            <p:nvPr/>
          </p:nvCxnSpPr>
          <p:spPr>
            <a:xfrm rot="10800000">
              <a:off x="8500546" y="221923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88" name="Google Shape;588;p17"/>
            <p:cNvCxnSpPr/>
            <p:nvPr/>
          </p:nvCxnSpPr>
          <p:spPr>
            <a:xfrm rot="10800000">
              <a:off x="8500546" y="1910442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89" name="Google Shape;589;p17"/>
            <p:cNvCxnSpPr/>
            <p:nvPr/>
          </p:nvCxnSpPr>
          <p:spPr>
            <a:xfrm rot="10800000">
              <a:off x="8500546" y="1597250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90" name="Google Shape;590;p17"/>
            <p:cNvCxnSpPr/>
            <p:nvPr/>
          </p:nvCxnSpPr>
          <p:spPr>
            <a:xfrm>
              <a:off x="8430231" y="162801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91" name="Google Shape;591;p17"/>
            <p:cNvCxnSpPr/>
            <p:nvPr/>
          </p:nvCxnSpPr>
          <p:spPr>
            <a:xfrm>
              <a:off x="8430231" y="194003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92" name="Google Shape;592;p17"/>
            <p:cNvCxnSpPr/>
            <p:nvPr/>
          </p:nvCxnSpPr>
          <p:spPr>
            <a:xfrm>
              <a:off x="8430231" y="224765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93" name="Google Shape;593;p17"/>
            <p:cNvCxnSpPr/>
            <p:nvPr/>
          </p:nvCxnSpPr>
          <p:spPr>
            <a:xfrm>
              <a:off x="7793491" y="2569291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94" name="Google Shape;594;p17"/>
            <p:cNvCxnSpPr/>
            <p:nvPr/>
          </p:nvCxnSpPr>
          <p:spPr>
            <a:xfrm>
              <a:off x="7999554" y="283215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95" name="Google Shape;595;p17"/>
            <p:cNvCxnSpPr/>
            <p:nvPr/>
          </p:nvCxnSpPr>
          <p:spPr>
            <a:xfrm>
              <a:off x="7999554" y="298156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96" name="Google Shape;596;p17"/>
            <p:cNvCxnSpPr/>
            <p:nvPr/>
          </p:nvCxnSpPr>
          <p:spPr>
            <a:xfrm>
              <a:off x="7999554" y="314417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97" name="Google Shape;597;p17"/>
            <p:cNvCxnSpPr/>
            <p:nvPr/>
          </p:nvCxnSpPr>
          <p:spPr>
            <a:xfrm>
              <a:off x="7806775" y="3916766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98" name="Google Shape;598;p17"/>
            <p:cNvCxnSpPr/>
            <p:nvPr/>
          </p:nvCxnSpPr>
          <p:spPr>
            <a:xfrm>
              <a:off x="7806775" y="402642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99" name="Google Shape;599;p17"/>
            <p:cNvCxnSpPr/>
            <p:nvPr/>
          </p:nvCxnSpPr>
          <p:spPr>
            <a:xfrm>
              <a:off x="7744663" y="393960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00" name="Google Shape;600;p17"/>
            <p:cNvCxnSpPr/>
            <p:nvPr/>
          </p:nvCxnSpPr>
          <p:spPr>
            <a:xfrm>
              <a:off x="7744663" y="40582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01" name="Google Shape;601;p17"/>
            <p:cNvCxnSpPr/>
            <p:nvPr/>
          </p:nvCxnSpPr>
          <p:spPr>
            <a:xfrm>
              <a:off x="7633129" y="161494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02" name="Google Shape;602;p17"/>
            <p:cNvCxnSpPr/>
            <p:nvPr/>
          </p:nvCxnSpPr>
          <p:spPr>
            <a:xfrm>
              <a:off x="6696020" y="160748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03" name="Google Shape;603;p17"/>
            <p:cNvCxnSpPr/>
            <p:nvPr/>
          </p:nvCxnSpPr>
          <p:spPr>
            <a:xfrm>
              <a:off x="7257912" y="209656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04" name="Google Shape;604;p17"/>
            <p:cNvCxnSpPr/>
            <p:nvPr/>
          </p:nvCxnSpPr>
          <p:spPr>
            <a:xfrm>
              <a:off x="7180141" y="2129803"/>
              <a:ext cx="3229" cy="40822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05" name="Google Shape;605;p17"/>
            <p:cNvCxnSpPr/>
            <p:nvPr/>
          </p:nvCxnSpPr>
          <p:spPr>
            <a:xfrm rot="10800000">
              <a:off x="7806833" y="2569291"/>
              <a:ext cx="2261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606" name="Google Shape;606;p17"/>
            <p:cNvCxnSpPr/>
            <p:nvPr/>
          </p:nvCxnSpPr>
          <p:spPr>
            <a:xfrm>
              <a:off x="7220803" y="2503414"/>
              <a:ext cx="0" cy="7594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07" name="Google Shape;607;p17"/>
            <p:cNvCxnSpPr/>
            <p:nvPr/>
          </p:nvCxnSpPr>
          <p:spPr>
            <a:xfrm>
              <a:off x="7619558" y="2504275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608" name="Google Shape;608;p17"/>
            <p:cNvCxnSpPr/>
            <p:nvPr/>
          </p:nvCxnSpPr>
          <p:spPr>
            <a:xfrm>
              <a:off x="7743778" y="42480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09" name="Google Shape;609;p17"/>
            <p:cNvCxnSpPr/>
            <p:nvPr/>
          </p:nvCxnSpPr>
          <p:spPr>
            <a:xfrm>
              <a:off x="7265948" y="250417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10" name="Google Shape;610;p17"/>
            <p:cNvCxnSpPr/>
            <p:nvPr/>
          </p:nvCxnSpPr>
          <p:spPr>
            <a:xfrm>
              <a:off x="6735908" y="23883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11" name="Google Shape;611;p17"/>
            <p:cNvCxnSpPr/>
            <p:nvPr/>
          </p:nvCxnSpPr>
          <p:spPr>
            <a:xfrm rot="5400000">
              <a:off x="7268964" y="2377044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612" name="Google Shape;612;p17"/>
            <p:cNvSpPr/>
            <p:nvPr/>
          </p:nvSpPr>
          <p:spPr>
            <a:xfrm>
              <a:off x="7301489" y="2421307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3" name="Google Shape;613;p17"/>
            <p:cNvCxnSpPr/>
            <p:nvPr/>
          </p:nvCxnSpPr>
          <p:spPr>
            <a:xfrm>
              <a:off x="7393925" y="222095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14" name="Google Shape;614;p17"/>
            <p:cNvCxnSpPr/>
            <p:nvPr/>
          </p:nvCxnSpPr>
          <p:spPr>
            <a:xfrm rot="5400000">
              <a:off x="7268202" y="1916040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615" name="Google Shape;615;p17"/>
            <p:cNvSpPr/>
            <p:nvPr/>
          </p:nvSpPr>
          <p:spPr>
            <a:xfrm>
              <a:off x="7299310" y="2024305"/>
              <a:ext cx="189850" cy="189850"/>
            </a:xfrm>
            <a:prstGeom prst="ellipse">
              <a:avLst/>
            </a:prstGeom>
            <a:solidFill>
              <a:srgbClr val="964F42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6" name="Google Shape;616;p17"/>
            <p:cNvCxnSpPr/>
            <p:nvPr/>
          </p:nvCxnSpPr>
          <p:spPr>
            <a:xfrm>
              <a:off x="7397115" y="1787929"/>
              <a:ext cx="231625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17" name="Google Shape;617;p17"/>
            <p:cNvCxnSpPr/>
            <p:nvPr/>
          </p:nvCxnSpPr>
          <p:spPr>
            <a:xfrm>
              <a:off x="7636969" y="175225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618" name="Google Shape;618;p17"/>
            <p:cNvSpPr/>
            <p:nvPr/>
          </p:nvSpPr>
          <p:spPr>
            <a:xfrm>
              <a:off x="6533352" y="2349099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9" name="Google Shape;619;p17"/>
            <p:cNvCxnSpPr/>
            <p:nvPr/>
          </p:nvCxnSpPr>
          <p:spPr>
            <a:xfrm>
              <a:off x="8159444" y="1981557"/>
              <a:ext cx="1499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20" name="Google Shape;620;p17"/>
            <p:cNvCxnSpPr/>
            <p:nvPr/>
          </p:nvCxnSpPr>
          <p:spPr>
            <a:xfrm>
              <a:off x="7743800" y="1981557"/>
              <a:ext cx="28919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621" name="Google Shape;621;p17"/>
            <p:cNvSpPr/>
            <p:nvPr/>
          </p:nvSpPr>
          <p:spPr>
            <a:xfrm>
              <a:off x="7951408" y="1886632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8486618" y="4385015"/>
              <a:ext cx="189850" cy="189850"/>
            </a:xfrm>
            <a:prstGeom prst="ellipse">
              <a:avLst/>
            </a:prstGeom>
            <a:solidFill>
              <a:srgbClr val="964F43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23" name="Google Shape;623;p17"/>
            <p:cNvCxnSpPr/>
            <p:nvPr/>
          </p:nvCxnSpPr>
          <p:spPr>
            <a:xfrm>
              <a:off x="8095534" y="337462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24" name="Google Shape;624;p17"/>
            <p:cNvCxnSpPr/>
            <p:nvPr/>
          </p:nvCxnSpPr>
          <p:spPr>
            <a:xfrm>
              <a:off x="7655074" y="482331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25" name="Google Shape;625;p17"/>
            <p:cNvCxnSpPr/>
            <p:nvPr/>
          </p:nvCxnSpPr>
          <p:spPr>
            <a:xfrm>
              <a:off x="6749299" y="3403633"/>
              <a:ext cx="471504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26" name="Google Shape;626;p17"/>
            <p:cNvCxnSpPr/>
            <p:nvPr/>
          </p:nvCxnSpPr>
          <p:spPr>
            <a:xfrm>
              <a:off x="7220803" y="3302380"/>
              <a:ext cx="0" cy="10125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27" name="Google Shape;627;p17"/>
            <p:cNvCxnSpPr/>
            <p:nvPr/>
          </p:nvCxnSpPr>
          <p:spPr>
            <a:xfrm>
              <a:off x="8582103" y="4613449"/>
              <a:ext cx="0" cy="16943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628" name="Google Shape;628;p17"/>
            <p:cNvCxnSpPr/>
            <p:nvPr/>
          </p:nvCxnSpPr>
          <p:spPr>
            <a:xfrm>
              <a:off x="6741759" y="3254376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29" name="Google Shape;629;p17"/>
            <p:cNvCxnSpPr/>
            <p:nvPr/>
          </p:nvCxnSpPr>
          <p:spPr>
            <a:xfrm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30" name="Google Shape;630;p17"/>
            <p:cNvCxnSpPr/>
            <p:nvPr/>
          </p:nvCxnSpPr>
          <p:spPr>
            <a:xfrm flipH="1"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31" name="Google Shape;631;p17"/>
            <p:cNvCxnSpPr/>
            <p:nvPr/>
          </p:nvCxnSpPr>
          <p:spPr>
            <a:xfrm>
              <a:off x="7219763" y="32621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32" name="Google Shape;632;p17"/>
            <p:cNvCxnSpPr/>
            <p:nvPr/>
          </p:nvCxnSpPr>
          <p:spPr>
            <a:xfrm>
              <a:off x="6851262" y="3199894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633" name="Google Shape;633;p17"/>
            <p:cNvCxnSpPr/>
            <p:nvPr/>
          </p:nvCxnSpPr>
          <p:spPr>
            <a:xfrm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34" name="Google Shape;634;p17"/>
            <p:cNvCxnSpPr/>
            <p:nvPr/>
          </p:nvCxnSpPr>
          <p:spPr>
            <a:xfrm flipH="1"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635" name="Google Shape;635;p17"/>
            <p:cNvSpPr/>
            <p:nvPr/>
          </p:nvSpPr>
          <p:spPr>
            <a:xfrm>
              <a:off x="7144317" y="3091892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6" name="Google Shape;636;p17"/>
            <p:cNvCxnSpPr/>
            <p:nvPr/>
          </p:nvCxnSpPr>
          <p:spPr>
            <a:xfrm rot="10800000">
              <a:off x="6731289" y="3120559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637" name="Google Shape;637;p17"/>
            <p:cNvSpPr/>
            <p:nvPr/>
          </p:nvSpPr>
          <p:spPr>
            <a:xfrm>
              <a:off x="6657114" y="3079860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8" name="Google Shape;638;p17"/>
            <p:cNvCxnSpPr/>
            <p:nvPr/>
          </p:nvCxnSpPr>
          <p:spPr>
            <a:xfrm>
              <a:off x="7739578" y="194780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39" name="Google Shape;639;p17"/>
            <p:cNvCxnSpPr/>
            <p:nvPr/>
          </p:nvCxnSpPr>
          <p:spPr>
            <a:xfrm>
              <a:off x="8311288" y="194974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40" name="Google Shape;640;p17"/>
            <p:cNvCxnSpPr/>
            <p:nvPr/>
          </p:nvCxnSpPr>
          <p:spPr>
            <a:xfrm>
              <a:off x="6640434" y="513162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cxnSp>
        <p:nvCxnSpPr>
          <p:cNvPr id="641" name="Google Shape;641;p17"/>
          <p:cNvCxnSpPr/>
          <p:nvPr/>
        </p:nvCxnSpPr>
        <p:spPr>
          <a:xfrm rot="10800000" flipH="1">
            <a:off x="2426180" y="4666347"/>
            <a:ext cx="4206240" cy="1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642" name="Google Shape;642;p17"/>
          <p:cNvSpPr txBox="1"/>
          <p:nvPr/>
        </p:nvSpPr>
        <p:spPr>
          <a:xfrm>
            <a:off x="3399250" y="4318560"/>
            <a:ext cx="1385963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endParaRPr/>
          </a:p>
        </p:txBody>
      </p:sp>
      <p:pic>
        <p:nvPicPr>
          <p:cNvPr id="643" name="Google Shape;643;p17" descr="A drawing of a neuro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65034" t="30068" r="1858" b="38851"/>
          <a:stretch/>
        </p:blipFill>
        <p:spPr>
          <a:xfrm>
            <a:off x="1550872" y="3876458"/>
            <a:ext cx="936088" cy="8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7" descr="A drawing of a neuro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9121" r="38683" b="26690"/>
          <a:stretch/>
        </p:blipFill>
        <p:spPr>
          <a:xfrm>
            <a:off x="-49077" y="3714079"/>
            <a:ext cx="1733675" cy="1814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5" name="Google Shape;645;p17"/>
          <p:cNvCxnSpPr/>
          <p:nvPr/>
        </p:nvCxnSpPr>
        <p:spPr>
          <a:xfrm>
            <a:off x="2831946" y="3418918"/>
            <a:ext cx="356616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646" name="Google Shape;646;p17"/>
          <p:cNvSpPr txBox="1"/>
          <p:nvPr/>
        </p:nvSpPr>
        <p:spPr>
          <a:xfrm>
            <a:off x="3399250" y="3071133"/>
            <a:ext cx="1474454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Annotations</a:t>
            </a:r>
            <a:endParaRPr/>
          </a:p>
        </p:txBody>
      </p:sp>
      <p:cxnSp>
        <p:nvCxnSpPr>
          <p:cNvPr id="647" name="Google Shape;647;p17"/>
          <p:cNvCxnSpPr/>
          <p:nvPr/>
        </p:nvCxnSpPr>
        <p:spPr>
          <a:xfrm>
            <a:off x="2426180" y="2171490"/>
            <a:ext cx="420624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648" name="Google Shape;648;p17"/>
          <p:cNvSpPr txBox="1"/>
          <p:nvPr/>
        </p:nvSpPr>
        <p:spPr>
          <a:xfrm>
            <a:off x="3399250" y="1824188"/>
            <a:ext cx="1503049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Connectivity</a:t>
            </a:r>
            <a:endParaRPr/>
          </a:p>
        </p:txBody>
      </p:sp>
      <p:grpSp>
        <p:nvGrpSpPr>
          <p:cNvPr id="649" name="Google Shape;649;p17"/>
          <p:cNvGrpSpPr/>
          <p:nvPr/>
        </p:nvGrpSpPr>
        <p:grpSpPr>
          <a:xfrm>
            <a:off x="1675501" y="4728288"/>
            <a:ext cx="2328867" cy="527495"/>
            <a:chOff x="2703862" y="4821735"/>
            <a:chExt cx="2099256" cy="475488"/>
          </a:xfrm>
        </p:grpSpPr>
        <p:cxnSp>
          <p:nvCxnSpPr>
            <p:cNvPr id="650" name="Google Shape;650;p17"/>
            <p:cNvCxnSpPr/>
            <p:nvPr/>
          </p:nvCxnSpPr>
          <p:spPr>
            <a:xfrm>
              <a:off x="2703862" y="5287082"/>
              <a:ext cx="2099256" cy="0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51" name="Google Shape;651;p17"/>
            <p:cNvCxnSpPr/>
            <p:nvPr/>
          </p:nvCxnSpPr>
          <p:spPr>
            <a:xfrm rot="10800000">
              <a:off x="4765183" y="4821735"/>
              <a:ext cx="0" cy="475488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triangle" w="med" len="med"/>
            </a:ln>
          </p:spPr>
        </p:cxnSp>
      </p:grpSp>
      <p:sp>
        <p:nvSpPr>
          <p:cNvPr id="652" name="Google Shape;652;p17"/>
          <p:cNvSpPr txBox="1"/>
          <p:nvPr/>
        </p:nvSpPr>
        <p:spPr>
          <a:xfrm>
            <a:off x="2135895" y="5282241"/>
            <a:ext cx="13546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Simple-Adex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Google Shape;653;p17"/>
          <p:cNvPicPr preferRelativeResize="0"/>
          <p:nvPr/>
        </p:nvPicPr>
        <p:blipFill rotWithShape="1">
          <a:blip r:embed="rId5">
            <a:alphaModFix/>
          </a:blip>
          <a:srcRect l="16901" t="21201" r="21496" b="13894"/>
          <a:stretch/>
        </p:blipFill>
        <p:spPr>
          <a:xfrm>
            <a:off x="2018916" y="2535498"/>
            <a:ext cx="7025639" cy="445118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17"/>
          <p:cNvSpPr txBox="1"/>
          <p:nvPr/>
        </p:nvSpPr>
        <p:spPr>
          <a:xfrm>
            <a:off x="0" y="293693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Predict Neural Computation using Single-Cell Transcriptomics?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18" descr="A group of colorful sprinkl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8555" t="4943" r="5513" b="7223"/>
          <a:stretch/>
        </p:blipFill>
        <p:spPr>
          <a:xfrm>
            <a:off x="123858" y="1329058"/>
            <a:ext cx="2145214" cy="21926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1" name="Google Shape;661;p18"/>
          <p:cNvGrpSpPr/>
          <p:nvPr/>
        </p:nvGrpSpPr>
        <p:grpSpPr>
          <a:xfrm>
            <a:off x="6471007" y="1439477"/>
            <a:ext cx="2231712" cy="3956676"/>
            <a:chOff x="6444756" y="1438375"/>
            <a:chExt cx="2231712" cy="3956676"/>
          </a:xfrm>
        </p:grpSpPr>
        <p:cxnSp>
          <p:nvCxnSpPr>
            <p:cNvPr id="662" name="Google Shape;662;p18"/>
            <p:cNvCxnSpPr/>
            <p:nvPr/>
          </p:nvCxnSpPr>
          <p:spPr>
            <a:xfrm>
              <a:off x="7684609" y="1438375"/>
              <a:ext cx="26371" cy="3858944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663" name="Google Shape;663;p18"/>
            <p:cNvCxnSpPr/>
            <p:nvPr/>
          </p:nvCxnSpPr>
          <p:spPr>
            <a:xfrm>
              <a:off x="6594037" y="3634838"/>
              <a:ext cx="0" cy="176021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664" name="Google Shape;664;p18"/>
            <p:cNvCxnSpPr/>
            <p:nvPr/>
          </p:nvCxnSpPr>
          <p:spPr>
            <a:xfrm>
              <a:off x="7235620" y="1649318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65" name="Google Shape;665;p18"/>
            <p:cNvCxnSpPr/>
            <p:nvPr/>
          </p:nvCxnSpPr>
          <p:spPr>
            <a:xfrm>
              <a:off x="6695291" y="1639690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66" name="Google Shape;666;p18"/>
            <p:cNvCxnSpPr>
              <a:endCxn id="667" idx="6"/>
            </p:cNvCxnSpPr>
            <p:nvPr/>
          </p:nvCxnSpPr>
          <p:spPr>
            <a:xfrm>
              <a:off x="6861878" y="2419314"/>
              <a:ext cx="253200" cy="180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68" name="Google Shape;668;p18"/>
            <p:cNvCxnSpPr/>
            <p:nvPr/>
          </p:nvCxnSpPr>
          <p:spPr>
            <a:xfrm>
              <a:off x="6994690" y="2130013"/>
              <a:ext cx="253133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69" name="Google Shape;669;p18"/>
            <p:cNvCxnSpPr/>
            <p:nvPr/>
          </p:nvCxnSpPr>
          <p:spPr>
            <a:xfrm>
              <a:off x="6634606" y="2772133"/>
              <a:ext cx="1605222" cy="6045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670" name="Google Shape;670;p18"/>
            <p:cNvCxnSpPr/>
            <p:nvPr/>
          </p:nvCxnSpPr>
          <p:spPr>
            <a:xfrm flipH="1">
              <a:off x="7465713" y="2779558"/>
              <a:ext cx="1" cy="147155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1" name="Google Shape;671;p18"/>
            <p:cNvCxnSpPr/>
            <p:nvPr/>
          </p:nvCxnSpPr>
          <p:spPr>
            <a:xfrm>
              <a:off x="6634606" y="1511202"/>
              <a:ext cx="0" cy="12717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2" name="Google Shape;672;p18"/>
            <p:cNvCxnSpPr/>
            <p:nvPr/>
          </p:nvCxnSpPr>
          <p:spPr>
            <a:xfrm>
              <a:off x="7128830" y="4853165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3" name="Google Shape;673;p18"/>
            <p:cNvCxnSpPr/>
            <p:nvPr/>
          </p:nvCxnSpPr>
          <p:spPr>
            <a:xfrm>
              <a:off x="7129087" y="4865190"/>
              <a:ext cx="0" cy="318536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4" name="Google Shape;674;p18"/>
            <p:cNvCxnSpPr/>
            <p:nvPr/>
          </p:nvCxnSpPr>
          <p:spPr>
            <a:xfrm>
              <a:off x="6634606" y="4251113"/>
              <a:ext cx="1032604" cy="4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675" name="Google Shape;675;p18"/>
            <p:cNvCxnSpPr/>
            <p:nvPr/>
          </p:nvCxnSpPr>
          <p:spPr>
            <a:xfrm flipH="1">
              <a:off x="6735859" y="2569669"/>
              <a:ext cx="1" cy="668419"/>
            </a:xfrm>
            <a:prstGeom prst="straightConnector1">
              <a:avLst/>
            </a:prstGeom>
            <a:noFill/>
            <a:ln w="9525" cap="rnd" cmpd="sng">
              <a:solidFill>
                <a:srgbClr val="6832AA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676" name="Google Shape;676;p18"/>
            <p:cNvCxnSpPr/>
            <p:nvPr/>
          </p:nvCxnSpPr>
          <p:spPr>
            <a:xfrm>
              <a:off x="6747210" y="3288795"/>
              <a:ext cx="0" cy="151879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7" name="Google Shape;677;p18"/>
            <p:cNvCxnSpPr/>
            <p:nvPr/>
          </p:nvCxnSpPr>
          <p:spPr>
            <a:xfrm rot="10800000">
              <a:off x="6646691" y="3353236"/>
              <a:ext cx="0" cy="1931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8" name="Google Shape;678;p18"/>
            <p:cNvCxnSpPr/>
            <p:nvPr/>
          </p:nvCxnSpPr>
          <p:spPr>
            <a:xfrm>
              <a:off x="8562710" y="1649987"/>
              <a:ext cx="18833" cy="292487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79" name="Google Shape;679;p18"/>
            <p:cNvCxnSpPr/>
            <p:nvPr/>
          </p:nvCxnSpPr>
          <p:spPr>
            <a:xfrm>
              <a:off x="7751986" y="4283775"/>
              <a:ext cx="83182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80" name="Google Shape;680;p18"/>
            <p:cNvCxnSpPr/>
            <p:nvPr/>
          </p:nvCxnSpPr>
          <p:spPr>
            <a:xfrm rot="5400000">
              <a:off x="7456648" y="3271643"/>
              <a:ext cx="828388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81" name="Google Shape;681;p18"/>
            <p:cNvCxnSpPr/>
            <p:nvPr/>
          </p:nvCxnSpPr>
          <p:spPr>
            <a:xfrm>
              <a:off x="7870840" y="3765971"/>
              <a:ext cx="0" cy="320711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82" name="Google Shape;682;p18"/>
            <p:cNvCxnSpPr/>
            <p:nvPr/>
          </p:nvCxnSpPr>
          <p:spPr>
            <a:xfrm>
              <a:off x="8377357" y="1521873"/>
              <a:ext cx="0" cy="37756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683" name="Google Shape;683;p18"/>
            <p:cNvCxnSpPr/>
            <p:nvPr/>
          </p:nvCxnSpPr>
          <p:spPr>
            <a:xfrm>
              <a:off x="8094288" y="3404651"/>
              <a:ext cx="48087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84" name="Google Shape;684;p18"/>
            <p:cNvCxnSpPr/>
            <p:nvPr/>
          </p:nvCxnSpPr>
          <p:spPr>
            <a:xfrm>
              <a:off x="8045507" y="2104329"/>
              <a:ext cx="0" cy="3290722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685" name="Google Shape;685;p18"/>
            <p:cNvCxnSpPr/>
            <p:nvPr/>
          </p:nvCxnSpPr>
          <p:spPr>
            <a:xfrm>
              <a:off x="6634606" y="4782883"/>
              <a:ext cx="193752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686" name="Google Shape;686;p18"/>
            <p:cNvSpPr/>
            <p:nvPr/>
          </p:nvSpPr>
          <p:spPr>
            <a:xfrm>
              <a:off x="6492784" y="4891067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8"/>
            <p:cNvSpPr/>
            <p:nvPr/>
          </p:nvSpPr>
          <p:spPr>
            <a:xfrm>
              <a:off x="6444756" y="335183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88" name="Google Shape;688;p18"/>
            <p:cNvCxnSpPr/>
            <p:nvPr/>
          </p:nvCxnSpPr>
          <p:spPr>
            <a:xfrm>
              <a:off x="6641974" y="5165170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689" name="Google Shape;689;p18"/>
            <p:cNvSpPr/>
            <p:nvPr/>
          </p:nvSpPr>
          <p:spPr>
            <a:xfrm>
              <a:off x="7034162" y="507057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7604297" y="4430128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6925228" y="2326189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6924391" y="203511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7069414" y="1554714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3" name="Google Shape;693;p18"/>
            <p:cNvCxnSpPr/>
            <p:nvPr/>
          </p:nvCxnSpPr>
          <p:spPr>
            <a:xfrm>
              <a:off x="7015903" y="2557712"/>
              <a:ext cx="0" cy="2028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694" name="Google Shape;694;p18"/>
            <p:cNvCxnSpPr/>
            <p:nvPr/>
          </p:nvCxnSpPr>
          <p:spPr>
            <a:xfrm>
              <a:off x="7395285" y="2643534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695" name="Google Shape;695;p18"/>
            <p:cNvCxnSpPr/>
            <p:nvPr/>
          </p:nvCxnSpPr>
          <p:spPr>
            <a:xfrm>
              <a:off x="7555951" y="2567980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696" name="Google Shape;696;p18"/>
            <p:cNvSpPr/>
            <p:nvPr/>
          </p:nvSpPr>
          <p:spPr>
            <a:xfrm>
              <a:off x="8277359" y="2612076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7" name="Google Shape;697;p18"/>
            <p:cNvCxnSpPr/>
            <p:nvPr/>
          </p:nvCxnSpPr>
          <p:spPr>
            <a:xfrm>
              <a:off x="7934220" y="279612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98" name="Google Shape;698;p18"/>
            <p:cNvCxnSpPr/>
            <p:nvPr/>
          </p:nvCxnSpPr>
          <p:spPr>
            <a:xfrm>
              <a:off x="7934220" y="2954131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699" name="Google Shape;699;p18"/>
            <p:cNvCxnSpPr/>
            <p:nvPr/>
          </p:nvCxnSpPr>
          <p:spPr>
            <a:xfrm>
              <a:off x="7934220" y="311213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700" name="Google Shape;700;p18"/>
            <p:cNvSpPr/>
            <p:nvPr/>
          </p:nvSpPr>
          <p:spPr>
            <a:xfrm>
              <a:off x="7944255" y="3824875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8"/>
            <p:cNvSpPr/>
            <p:nvPr/>
          </p:nvSpPr>
          <p:spPr>
            <a:xfrm>
              <a:off x="7775915" y="368896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2" name="Google Shape;702;p18"/>
            <p:cNvCxnSpPr/>
            <p:nvPr/>
          </p:nvCxnSpPr>
          <p:spPr>
            <a:xfrm rot="10800000">
              <a:off x="8500546" y="221923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03" name="Google Shape;703;p18"/>
            <p:cNvCxnSpPr/>
            <p:nvPr/>
          </p:nvCxnSpPr>
          <p:spPr>
            <a:xfrm rot="10800000">
              <a:off x="8500546" y="1910442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04" name="Google Shape;704;p18"/>
            <p:cNvCxnSpPr/>
            <p:nvPr/>
          </p:nvCxnSpPr>
          <p:spPr>
            <a:xfrm rot="10800000">
              <a:off x="8500546" y="1597250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8430231" y="162801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8430231" y="194003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8430231" y="224765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7793491" y="2569291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7999554" y="283215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7999554" y="298156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7999554" y="314417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7806775" y="3916766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7806775" y="402642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4" name="Google Shape;714;p18"/>
            <p:cNvCxnSpPr/>
            <p:nvPr/>
          </p:nvCxnSpPr>
          <p:spPr>
            <a:xfrm>
              <a:off x="7744663" y="393960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5" name="Google Shape;715;p18"/>
            <p:cNvCxnSpPr/>
            <p:nvPr/>
          </p:nvCxnSpPr>
          <p:spPr>
            <a:xfrm>
              <a:off x="7744663" y="40582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6" name="Google Shape;716;p18"/>
            <p:cNvCxnSpPr/>
            <p:nvPr/>
          </p:nvCxnSpPr>
          <p:spPr>
            <a:xfrm>
              <a:off x="7633129" y="161494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7" name="Google Shape;717;p18"/>
            <p:cNvCxnSpPr/>
            <p:nvPr/>
          </p:nvCxnSpPr>
          <p:spPr>
            <a:xfrm>
              <a:off x="6696020" y="160748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8" name="Google Shape;718;p18"/>
            <p:cNvCxnSpPr/>
            <p:nvPr/>
          </p:nvCxnSpPr>
          <p:spPr>
            <a:xfrm>
              <a:off x="7257912" y="209656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19" name="Google Shape;719;p18"/>
            <p:cNvCxnSpPr/>
            <p:nvPr/>
          </p:nvCxnSpPr>
          <p:spPr>
            <a:xfrm>
              <a:off x="7180141" y="2129803"/>
              <a:ext cx="3229" cy="40822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20" name="Google Shape;720;p18"/>
            <p:cNvCxnSpPr/>
            <p:nvPr/>
          </p:nvCxnSpPr>
          <p:spPr>
            <a:xfrm rot="10800000">
              <a:off x="7806833" y="2569291"/>
              <a:ext cx="2261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721" name="Google Shape;721;p18"/>
            <p:cNvCxnSpPr/>
            <p:nvPr/>
          </p:nvCxnSpPr>
          <p:spPr>
            <a:xfrm>
              <a:off x="7220803" y="2503414"/>
              <a:ext cx="0" cy="7594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22" name="Google Shape;722;p18"/>
            <p:cNvCxnSpPr/>
            <p:nvPr/>
          </p:nvCxnSpPr>
          <p:spPr>
            <a:xfrm>
              <a:off x="7619558" y="2504275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723" name="Google Shape;723;p18"/>
            <p:cNvCxnSpPr/>
            <p:nvPr/>
          </p:nvCxnSpPr>
          <p:spPr>
            <a:xfrm>
              <a:off x="7743778" y="42480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24" name="Google Shape;724;p18"/>
            <p:cNvCxnSpPr/>
            <p:nvPr/>
          </p:nvCxnSpPr>
          <p:spPr>
            <a:xfrm>
              <a:off x="7265948" y="250417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25" name="Google Shape;725;p18"/>
            <p:cNvCxnSpPr/>
            <p:nvPr/>
          </p:nvCxnSpPr>
          <p:spPr>
            <a:xfrm>
              <a:off x="6735908" y="23883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26" name="Google Shape;726;p18"/>
            <p:cNvCxnSpPr/>
            <p:nvPr/>
          </p:nvCxnSpPr>
          <p:spPr>
            <a:xfrm rot="5400000">
              <a:off x="7268964" y="2377044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727" name="Google Shape;727;p18"/>
            <p:cNvSpPr/>
            <p:nvPr/>
          </p:nvSpPr>
          <p:spPr>
            <a:xfrm>
              <a:off x="7301489" y="2421307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8" name="Google Shape;728;p18"/>
            <p:cNvCxnSpPr/>
            <p:nvPr/>
          </p:nvCxnSpPr>
          <p:spPr>
            <a:xfrm>
              <a:off x="7393925" y="222095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29" name="Google Shape;729;p18"/>
            <p:cNvCxnSpPr/>
            <p:nvPr/>
          </p:nvCxnSpPr>
          <p:spPr>
            <a:xfrm rot="5400000">
              <a:off x="7268202" y="1916040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730" name="Google Shape;730;p18"/>
            <p:cNvSpPr/>
            <p:nvPr/>
          </p:nvSpPr>
          <p:spPr>
            <a:xfrm>
              <a:off x="7299310" y="2024305"/>
              <a:ext cx="189850" cy="189850"/>
            </a:xfrm>
            <a:prstGeom prst="ellipse">
              <a:avLst/>
            </a:prstGeom>
            <a:solidFill>
              <a:srgbClr val="964F42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31" name="Google Shape;731;p18"/>
            <p:cNvCxnSpPr/>
            <p:nvPr/>
          </p:nvCxnSpPr>
          <p:spPr>
            <a:xfrm>
              <a:off x="7397115" y="1787929"/>
              <a:ext cx="231625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32" name="Google Shape;732;p18"/>
            <p:cNvCxnSpPr/>
            <p:nvPr/>
          </p:nvCxnSpPr>
          <p:spPr>
            <a:xfrm>
              <a:off x="7636969" y="175225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733" name="Google Shape;733;p18"/>
            <p:cNvSpPr/>
            <p:nvPr/>
          </p:nvSpPr>
          <p:spPr>
            <a:xfrm>
              <a:off x="6533352" y="2349099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34" name="Google Shape;734;p18"/>
            <p:cNvCxnSpPr/>
            <p:nvPr/>
          </p:nvCxnSpPr>
          <p:spPr>
            <a:xfrm>
              <a:off x="8159444" y="1981557"/>
              <a:ext cx="1499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35" name="Google Shape;735;p18"/>
            <p:cNvCxnSpPr/>
            <p:nvPr/>
          </p:nvCxnSpPr>
          <p:spPr>
            <a:xfrm>
              <a:off x="7743800" y="1981557"/>
              <a:ext cx="28919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736" name="Google Shape;736;p18"/>
            <p:cNvSpPr/>
            <p:nvPr/>
          </p:nvSpPr>
          <p:spPr>
            <a:xfrm>
              <a:off x="7951408" y="1886632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8486618" y="4385015"/>
              <a:ext cx="189850" cy="189850"/>
            </a:xfrm>
            <a:prstGeom prst="ellipse">
              <a:avLst/>
            </a:prstGeom>
            <a:solidFill>
              <a:srgbClr val="964F43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38" name="Google Shape;738;p18"/>
            <p:cNvCxnSpPr/>
            <p:nvPr/>
          </p:nvCxnSpPr>
          <p:spPr>
            <a:xfrm>
              <a:off x="8095534" y="337462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39" name="Google Shape;739;p18"/>
            <p:cNvCxnSpPr/>
            <p:nvPr/>
          </p:nvCxnSpPr>
          <p:spPr>
            <a:xfrm>
              <a:off x="7655074" y="482331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40" name="Google Shape;740;p18"/>
            <p:cNvCxnSpPr/>
            <p:nvPr/>
          </p:nvCxnSpPr>
          <p:spPr>
            <a:xfrm>
              <a:off x="6749299" y="3403633"/>
              <a:ext cx="471504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41" name="Google Shape;741;p18"/>
            <p:cNvCxnSpPr/>
            <p:nvPr/>
          </p:nvCxnSpPr>
          <p:spPr>
            <a:xfrm>
              <a:off x="7220803" y="3302380"/>
              <a:ext cx="0" cy="10125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42" name="Google Shape;742;p18"/>
            <p:cNvCxnSpPr/>
            <p:nvPr/>
          </p:nvCxnSpPr>
          <p:spPr>
            <a:xfrm>
              <a:off x="8582103" y="4613449"/>
              <a:ext cx="0" cy="16943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743" name="Google Shape;743;p18"/>
            <p:cNvCxnSpPr/>
            <p:nvPr/>
          </p:nvCxnSpPr>
          <p:spPr>
            <a:xfrm>
              <a:off x="6741759" y="3254376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44" name="Google Shape;744;p18"/>
            <p:cNvCxnSpPr/>
            <p:nvPr/>
          </p:nvCxnSpPr>
          <p:spPr>
            <a:xfrm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45" name="Google Shape;745;p18"/>
            <p:cNvCxnSpPr/>
            <p:nvPr/>
          </p:nvCxnSpPr>
          <p:spPr>
            <a:xfrm flipH="1"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46" name="Google Shape;746;p18"/>
            <p:cNvCxnSpPr/>
            <p:nvPr/>
          </p:nvCxnSpPr>
          <p:spPr>
            <a:xfrm>
              <a:off x="7219763" y="32621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47" name="Google Shape;747;p18"/>
            <p:cNvCxnSpPr/>
            <p:nvPr/>
          </p:nvCxnSpPr>
          <p:spPr>
            <a:xfrm>
              <a:off x="6851262" y="3199894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748" name="Google Shape;748;p18"/>
            <p:cNvCxnSpPr/>
            <p:nvPr/>
          </p:nvCxnSpPr>
          <p:spPr>
            <a:xfrm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49" name="Google Shape;749;p18"/>
            <p:cNvCxnSpPr/>
            <p:nvPr/>
          </p:nvCxnSpPr>
          <p:spPr>
            <a:xfrm flipH="1"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750" name="Google Shape;750;p18"/>
            <p:cNvSpPr/>
            <p:nvPr/>
          </p:nvSpPr>
          <p:spPr>
            <a:xfrm>
              <a:off x="7144317" y="3091892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51" name="Google Shape;751;p18"/>
            <p:cNvCxnSpPr/>
            <p:nvPr/>
          </p:nvCxnSpPr>
          <p:spPr>
            <a:xfrm rot="10800000">
              <a:off x="6731289" y="3120559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752" name="Google Shape;752;p18"/>
            <p:cNvSpPr/>
            <p:nvPr/>
          </p:nvSpPr>
          <p:spPr>
            <a:xfrm>
              <a:off x="6657114" y="3079860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53" name="Google Shape;753;p18"/>
            <p:cNvCxnSpPr/>
            <p:nvPr/>
          </p:nvCxnSpPr>
          <p:spPr>
            <a:xfrm>
              <a:off x="7739578" y="194780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54" name="Google Shape;754;p18"/>
            <p:cNvCxnSpPr/>
            <p:nvPr/>
          </p:nvCxnSpPr>
          <p:spPr>
            <a:xfrm>
              <a:off x="8311288" y="194974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55" name="Google Shape;755;p18"/>
            <p:cNvCxnSpPr/>
            <p:nvPr/>
          </p:nvCxnSpPr>
          <p:spPr>
            <a:xfrm>
              <a:off x="6640434" y="513162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cxnSp>
        <p:nvCxnSpPr>
          <p:cNvPr id="756" name="Google Shape;756;p18"/>
          <p:cNvCxnSpPr/>
          <p:nvPr/>
        </p:nvCxnSpPr>
        <p:spPr>
          <a:xfrm rot="10800000" flipH="1">
            <a:off x="2426180" y="4666347"/>
            <a:ext cx="4206240" cy="1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757" name="Google Shape;757;p18"/>
          <p:cNvSpPr txBox="1"/>
          <p:nvPr/>
        </p:nvSpPr>
        <p:spPr>
          <a:xfrm>
            <a:off x="3399250" y="4318560"/>
            <a:ext cx="1385963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endParaRPr/>
          </a:p>
        </p:txBody>
      </p:sp>
      <p:pic>
        <p:nvPicPr>
          <p:cNvPr id="758" name="Google Shape;758;p18" descr="A drawing of a neuro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65034" t="30068" r="1858" b="38851"/>
          <a:stretch/>
        </p:blipFill>
        <p:spPr>
          <a:xfrm>
            <a:off x="1550872" y="3876458"/>
            <a:ext cx="936088" cy="8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8" descr="A drawing of a neuro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9121" r="38683" b="26690"/>
          <a:stretch/>
        </p:blipFill>
        <p:spPr>
          <a:xfrm>
            <a:off x="-49077" y="3714079"/>
            <a:ext cx="1733675" cy="1814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0" name="Google Shape;760;p18"/>
          <p:cNvCxnSpPr/>
          <p:nvPr/>
        </p:nvCxnSpPr>
        <p:spPr>
          <a:xfrm>
            <a:off x="2831946" y="3418918"/>
            <a:ext cx="356616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761" name="Google Shape;761;p18"/>
          <p:cNvSpPr txBox="1"/>
          <p:nvPr/>
        </p:nvSpPr>
        <p:spPr>
          <a:xfrm>
            <a:off x="3399250" y="3071133"/>
            <a:ext cx="1474454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Annotations</a:t>
            </a:r>
            <a:endParaRPr/>
          </a:p>
        </p:txBody>
      </p:sp>
      <p:cxnSp>
        <p:nvCxnSpPr>
          <p:cNvPr id="762" name="Google Shape;762;p18"/>
          <p:cNvCxnSpPr/>
          <p:nvPr/>
        </p:nvCxnSpPr>
        <p:spPr>
          <a:xfrm>
            <a:off x="2426180" y="2171490"/>
            <a:ext cx="420624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763" name="Google Shape;763;p18"/>
          <p:cNvSpPr txBox="1"/>
          <p:nvPr/>
        </p:nvSpPr>
        <p:spPr>
          <a:xfrm>
            <a:off x="3399250" y="1824188"/>
            <a:ext cx="1503049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Connectivity</a:t>
            </a:r>
            <a:endParaRPr/>
          </a:p>
        </p:txBody>
      </p:sp>
      <p:grpSp>
        <p:nvGrpSpPr>
          <p:cNvPr id="764" name="Google Shape;764;p18"/>
          <p:cNvGrpSpPr/>
          <p:nvPr/>
        </p:nvGrpSpPr>
        <p:grpSpPr>
          <a:xfrm>
            <a:off x="1675501" y="4728288"/>
            <a:ext cx="2328867" cy="527495"/>
            <a:chOff x="2703862" y="4821735"/>
            <a:chExt cx="2099256" cy="475488"/>
          </a:xfrm>
        </p:grpSpPr>
        <p:cxnSp>
          <p:nvCxnSpPr>
            <p:cNvPr id="765" name="Google Shape;765;p18"/>
            <p:cNvCxnSpPr/>
            <p:nvPr/>
          </p:nvCxnSpPr>
          <p:spPr>
            <a:xfrm>
              <a:off x="2703862" y="5287082"/>
              <a:ext cx="2099256" cy="0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66" name="Google Shape;766;p18"/>
            <p:cNvCxnSpPr/>
            <p:nvPr/>
          </p:nvCxnSpPr>
          <p:spPr>
            <a:xfrm rot="10800000">
              <a:off x="4765183" y="4821735"/>
              <a:ext cx="0" cy="475488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triangle" w="med" len="med"/>
            </a:ln>
          </p:spPr>
        </p:cxnSp>
      </p:grpSp>
      <p:sp>
        <p:nvSpPr>
          <p:cNvPr id="767" name="Google Shape;767;p18"/>
          <p:cNvSpPr txBox="1"/>
          <p:nvPr/>
        </p:nvSpPr>
        <p:spPr>
          <a:xfrm>
            <a:off x="2135895" y="5282241"/>
            <a:ext cx="13546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Simple-Adex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8" name="Google Shape;768;p18"/>
          <p:cNvCxnSpPr/>
          <p:nvPr/>
        </p:nvCxnSpPr>
        <p:spPr>
          <a:xfrm>
            <a:off x="2836374" y="2514340"/>
            <a:ext cx="0" cy="180422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769" name="Google Shape;769;p18"/>
          <p:cNvCxnSpPr/>
          <p:nvPr/>
        </p:nvCxnSpPr>
        <p:spPr>
          <a:xfrm>
            <a:off x="2629064" y="2356024"/>
            <a:ext cx="0" cy="405766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770" name="Google Shape;770;p18"/>
          <p:cNvCxnSpPr/>
          <p:nvPr/>
        </p:nvCxnSpPr>
        <p:spPr>
          <a:xfrm>
            <a:off x="2629064" y="4073939"/>
            <a:ext cx="0" cy="405766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771" name="Google Shape;771;p18"/>
          <p:cNvGrpSpPr/>
          <p:nvPr/>
        </p:nvGrpSpPr>
        <p:grpSpPr>
          <a:xfrm>
            <a:off x="1942716" y="1341120"/>
            <a:ext cx="7680960" cy="5541548"/>
            <a:chOff x="2209800" y="920750"/>
            <a:chExt cx="7772400" cy="5553710"/>
          </a:xfrm>
        </p:grpSpPr>
        <p:pic>
          <p:nvPicPr>
            <p:cNvPr id="772" name="Google Shape;77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09800" y="5382260"/>
              <a:ext cx="7772400" cy="109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18"/>
            <p:cNvPicPr preferRelativeResize="0"/>
            <p:nvPr/>
          </p:nvPicPr>
          <p:blipFill rotWithShape="1">
            <a:blip r:embed="rId6">
              <a:alphaModFix/>
            </a:blip>
            <a:srcRect r="2826"/>
            <a:stretch/>
          </p:blipFill>
          <p:spPr>
            <a:xfrm>
              <a:off x="3169920" y="920750"/>
              <a:ext cx="6812280" cy="5016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4" name="Google Shape;774;p18"/>
          <p:cNvSpPr txBox="1"/>
          <p:nvPr/>
        </p:nvSpPr>
        <p:spPr>
          <a:xfrm>
            <a:off x="0" y="293693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Predict Neural Computation using Single-Cell Transcriptomics?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9" descr="A group of colorful sprinkl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8555" t="4943" r="5513" b="7223"/>
          <a:stretch/>
        </p:blipFill>
        <p:spPr>
          <a:xfrm>
            <a:off x="123858" y="1329058"/>
            <a:ext cx="2145214" cy="21926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1" name="Google Shape;781;p19"/>
          <p:cNvGrpSpPr/>
          <p:nvPr/>
        </p:nvGrpSpPr>
        <p:grpSpPr>
          <a:xfrm>
            <a:off x="6471007" y="1439477"/>
            <a:ext cx="2231712" cy="3956676"/>
            <a:chOff x="6444756" y="1438375"/>
            <a:chExt cx="2231712" cy="3956676"/>
          </a:xfrm>
        </p:grpSpPr>
        <p:cxnSp>
          <p:nvCxnSpPr>
            <p:cNvPr id="782" name="Google Shape;782;p19"/>
            <p:cNvCxnSpPr/>
            <p:nvPr/>
          </p:nvCxnSpPr>
          <p:spPr>
            <a:xfrm>
              <a:off x="7684609" y="1438375"/>
              <a:ext cx="26371" cy="3858944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783" name="Google Shape;783;p19"/>
            <p:cNvCxnSpPr/>
            <p:nvPr/>
          </p:nvCxnSpPr>
          <p:spPr>
            <a:xfrm>
              <a:off x="6594037" y="3634838"/>
              <a:ext cx="0" cy="176021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784" name="Google Shape;784;p19"/>
            <p:cNvCxnSpPr/>
            <p:nvPr/>
          </p:nvCxnSpPr>
          <p:spPr>
            <a:xfrm>
              <a:off x="7235620" y="1649318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85" name="Google Shape;785;p19"/>
            <p:cNvCxnSpPr/>
            <p:nvPr/>
          </p:nvCxnSpPr>
          <p:spPr>
            <a:xfrm>
              <a:off x="6695291" y="1639690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86" name="Google Shape;786;p19"/>
            <p:cNvCxnSpPr>
              <a:endCxn id="787" idx="6"/>
            </p:cNvCxnSpPr>
            <p:nvPr/>
          </p:nvCxnSpPr>
          <p:spPr>
            <a:xfrm>
              <a:off x="6861878" y="2419314"/>
              <a:ext cx="253200" cy="180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88" name="Google Shape;788;p19"/>
            <p:cNvCxnSpPr/>
            <p:nvPr/>
          </p:nvCxnSpPr>
          <p:spPr>
            <a:xfrm>
              <a:off x="6994690" y="2130013"/>
              <a:ext cx="253133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89" name="Google Shape;789;p19"/>
            <p:cNvCxnSpPr/>
            <p:nvPr/>
          </p:nvCxnSpPr>
          <p:spPr>
            <a:xfrm>
              <a:off x="6634606" y="2772133"/>
              <a:ext cx="1605222" cy="6045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790" name="Google Shape;790;p19"/>
            <p:cNvCxnSpPr/>
            <p:nvPr/>
          </p:nvCxnSpPr>
          <p:spPr>
            <a:xfrm flipH="1">
              <a:off x="7465713" y="2779558"/>
              <a:ext cx="1" cy="147155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91" name="Google Shape;791;p19"/>
            <p:cNvCxnSpPr/>
            <p:nvPr/>
          </p:nvCxnSpPr>
          <p:spPr>
            <a:xfrm>
              <a:off x="6634606" y="1511202"/>
              <a:ext cx="0" cy="12717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92" name="Google Shape;792;p19"/>
            <p:cNvCxnSpPr/>
            <p:nvPr/>
          </p:nvCxnSpPr>
          <p:spPr>
            <a:xfrm>
              <a:off x="7128830" y="4853165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93" name="Google Shape;793;p19"/>
            <p:cNvCxnSpPr/>
            <p:nvPr/>
          </p:nvCxnSpPr>
          <p:spPr>
            <a:xfrm>
              <a:off x="7129087" y="4865190"/>
              <a:ext cx="0" cy="318536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94" name="Google Shape;794;p19"/>
            <p:cNvCxnSpPr/>
            <p:nvPr/>
          </p:nvCxnSpPr>
          <p:spPr>
            <a:xfrm>
              <a:off x="6634606" y="4251113"/>
              <a:ext cx="1032604" cy="4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795" name="Google Shape;795;p19"/>
            <p:cNvCxnSpPr/>
            <p:nvPr/>
          </p:nvCxnSpPr>
          <p:spPr>
            <a:xfrm flipH="1">
              <a:off x="6735859" y="2569669"/>
              <a:ext cx="1" cy="668419"/>
            </a:xfrm>
            <a:prstGeom prst="straightConnector1">
              <a:avLst/>
            </a:prstGeom>
            <a:noFill/>
            <a:ln w="9525" cap="rnd" cmpd="sng">
              <a:solidFill>
                <a:srgbClr val="6832AA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796" name="Google Shape;796;p19"/>
            <p:cNvCxnSpPr/>
            <p:nvPr/>
          </p:nvCxnSpPr>
          <p:spPr>
            <a:xfrm>
              <a:off x="6747210" y="3288795"/>
              <a:ext cx="0" cy="151879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97" name="Google Shape;797;p19"/>
            <p:cNvCxnSpPr/>
            <p:nvPr/>
          </p:nvCxnSpPr>
          <p:spPr>
            <a:xfrm rot="10800000">
              <a:off x="6646691" y="3353236"/>
              <a:ext cx="0" cy="1931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98" name="Google Shape;798;p19"/>
            <p:cNvCxnSpPr/>
            <p:nvPr/>
          </p:nvCxnSpPr>
          <p:spPr>
            <a:xfrm>
              <a:off x="8562710" y="1649987"/>
              <a:ext cx="18833" cy="292487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799" name="Google Shape;799;p19"/>
            <p:cNvCxnSpPr/>
            <p:nvPr/>
          </p:nvCxnSpPr>
          <p:spPr>
            <a:xfrm>
              <a:off x="7751986" y="4283775"/>
              <a:ext cx="83182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00" name="Google Shape;800;p19"/>
            <p:cNvCxnSpPr/>
            <p:nvPr/>
          </p:nvCxnSpPr>
          <p:spPr>
            <a:xfrm rot="5400000">
              <a:off x="7456648" y="3271643"/>
              <a:ext cx="828388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01" name="Google Shape;801;p19"/>
            <p:cNvCxnSpPr/>
            <p:nvPr/>
          </p:nvCxnSpPr>
          <p:spPr>
            <a:xfrm>
              <a:off x="7870840" y="3765971"/>
              <a:ext cx="0" cy="320711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02" name="Google Shape;802;p19"/>
            <p:cNvCxnSpPr/>
            <p:nvPr/>
          </p:nvCxnSpPr>
          <p:spPr>
            <a:xfrm>
              <a:off x="8377357" y="1521873"/>
              <a:ext cx="0" cy="37756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803" name="Google Shape;803;p19"/>
            <p:cNvCxnSpPr/>
            <p:nvPr/>
          </p:nvCxnSpPr>
          <p:spPr>
            <a:xfrm>
              <a:off x="8094288" y="3404651"/>
              <a:ext cx="48087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04" name="Google Shape;804;p19"/>
            <p:cNvCxnSpPr/>
            <p:nvPr/>
          </p:nvCxnSpPr>
          <p:spPr>
            <a:xfrm>
              <a:off x="8045507" y="2104329"/>
              <a:ext cx="0" cy="3290722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805" name="Google Shape;805;p19"/>
            <p:cNvCxnSpPr/>
            <p:nvPr/>
          </p:nvCxnSpPr>
          <p:spPr>
            <a:xfrm>
              <a:off x="6634606" y="4782883"/>
              <a:ext cx="193752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806" name="Google Shape;806;p19"/>
            <p:cNvSpPr/>
            <p:nvPr/>
          </p:nvSpPr>
          <p:spPr>
            <a:xfrm>
              <a:off x="6492784" y="4891067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6444756" y="335183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8" name="Google Shape;808;p19"/>
            <p:cNvCxnSpPr/>
            <p:nvPr/>
          </p:nvCxnSpPr>
          <p:spPr>
            <a:xfrm>
              <a:off x="6641974" y="5165170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809" name="Google Shape;809;p19"/>
            <p:cNvSpPr/>
            <p:nvPr/>
          </p:nvSpPr>
          <p:spPr>
            <a:xfrm>
              <a:off x="7034162" y="507057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7604297" y="4430128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6925228" y="2326189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6924391" y="203511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7069414" y="1554714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13" name="Google Shape;813;p19"/>
            <p:cNvCxnSpPr/>
            <p:nvPr/>
          </p:nvCxnSpPr>
          <p:spPr>
            <a:xfrm>
              <a:off x="7015903" y="2557712"/>
              <a:ext cx="0" cy="2028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814" name="Google Shape;814;p19"/>
            <p:cNvCxnSpPr/>
            <p:nvPr/>
          </p:nvCxnSpPr>
          <p:spPr>
            <a:xfrm>
              <a:off x="7395285" y="2643534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815" name="Google Shape;815;p19"/>
            <p:cNvCxnSpPr/>
            <p:nvPr/>
          </p:nvCxnSpPr>
          <p:spPr>
            <a:xfrm>
              <a:off x="7555951" y="2567980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816" name="Google Shape;816;p19"/>
            <p:cNvSpPr/>
            <p:nvPr/>
          </p:nvSpPr>
          <p:spPr>
            <a:xfrm>
              <a:off x="8277359" y="2612076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17" name="Google Shape;817;p19"/>
            <p:cNvCxnSpPr/>
            <p:nvPr/>
          </p:nvCxnSpPr>
          <p:spPr>
            <a:xfrm>
              <a:off x="7934220" y="279612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18" name="Google Shape;818;p19"/>
            <p:cNvCxnSpPr/>
            <p:nvPr/>
          </p:nvCxnSpPr>
          <p:spPr>
            <a:xfrm>
              <a:off x="7934220" y="2954131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19" name="Google Shape;819;p19"/>
            <p:cNvCxnSpPr/>
            <p:nvPr/>
          </p:nvCxnSpPr>
          <p:spPr>
            <a:xfrm>
              <a:off x="7934220" y="311213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820" name="Google Shape;820;p19"/>
            <p:cNvSpPr/>
            <p:nvPr/>
          </p:nvSpPr>
          <p:spPr>
            <a:xfrm>
              <a:off x="7944255" y="3824875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7775915" y="368896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22" name="Google Shape;822;p19"/>
            <p:cNvCxnSpPr/>
            <p:nvPr/>
          </p:nvCxnSpPr>
          <p:spPr>
            <a:xfrm rot="10800000">
              <a:off x="8500546" y="221923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3" name="Google Shape;823;p19"/>
            <p:cNvCxnSpPr/>
            <p:nvPr/>
          </p:nvCxnSpPr>
          <p:spPr>
            <a:xfrm rot="10800000">
              <a:off x="8500546" y="1910442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4" name="Google Shape;824;p19"/>
            <p:cNvCxnSpPr/>
            <p:nvPr/>
          </p:nvCxnSpPr>
          <p:spPr>
            <a:xfrm rot="10800000">
              <a:off x="8500546" y="1597250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5" name="Google Shape;825;p19"/>
            <p:cNvCxnSpPr/>
            <p:nvPr/>
          </p:nvCxnSpPr>
          <p:spPr>
            <a:xfrm>
              <a:off x="8430231" y="162801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6" name="Google Shape;826;p19"/>
            <p:cNvCxnSpPr/>
            <p:nvPr/>
          </p:nvCxnSpPr>
          <p:spPr>
            <a:xfrm>
              <a:off x="8430231" y="194003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7" name="Google Shape;827;p19"/>
            <p:cNvCxnSpPr/>
            <p:nvPr/>
          </p:nvCxnSpPr>
          <p:spPr>
            <a:xfrm>
              <a:off x="8430231" y="224765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8" name="Google Shape;828;p19"/>
            <p:cNvCxnSpPr/>
            <p:nvPr/>
          </p:nvCxnSpPr>
          <p:spPr>
            <a:xfrm>
              <a:off x="7793491" y="2569291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29" name="Google Shape;829;p19"/>
            <p:cNvCxnSpPr/>
            <p:nvPr/>
          </p:nvCxnSpPr>
          <p:spPr>
            <a:xfrm>
              <a:off x="7999554" y="283215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0" name="Google Shape;830;p19"/>
            <p:cNvCxnSpPr/>
            <p:nvPr/>
          </p:nvCxnSpPr>
          <p:spPr>
            <a:xfrm>
              <a:off x="7999554" y="298156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1" name="Google Shape;831;p19"/>
            <p:cNvCxnSpPr/>
            <p:nvPr/>
          </p:nvCxnSpPr>
          <p:spPr>
            <a:xfrm>
              <a:off x="7999554" y="314417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2" name="Google Shape;832;p19"/>
            <p:cNvCxnSpPr/>
            <p:nvPr/>
          </p:nvCxnSpPr>
          <p:spPr>
            <a:xfrm>
              <a:off x="7806775" y="3916766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3" name="Google Shape;833;p19"/>
            <p:cNvCxnSpPr/>
            <p:nvPr/>
          </p:nvCxnSpPr>
          <p:spPr>
            <a:xfrm>
              <a:off x="7806775" y="402642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4" name="Google Shape;834;p19"/>
            <p:cNvCxnSpPr/>
            <p:nvPr/>
          </p:nvCxnSpPr>
          <p:spPr>
            <a:xfrm>
              <a:off x="7744663" y="393960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5" name="Google Shape;835;p19"/>
            <p:cNvCxnSpPr/>
            <p:nvPr/>
          </p:nvCxnSpPr>
          <p:spPr>
            <a:xfrm>
              <a:off x="7744663" y="40582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6" name="Google Shape;836;p19"/>
            <p:cNvCxnSpPr/>
            <p:nvPr/>
          </p:nvCxnSpPr>
          <p:spPr>
            <a:xfrm>
              <a:off x="7633129" y="161494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7" name="Google Shape;837;p19"/>
            <p:cNvCxnSpPr/>
            <p:nvPr/>
          </p:nvCxnSpPr>
          <p:spPr>
            <a:xfrm>
              <a:off x="6696020" y="160748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8" name="Google Shape;838;p19"/>
            <p:cNvCxnSpPr/>
            <p:nvPr/>
          </p:nvCxnSpPr>
          <p:spPr>
            <a:xfrm>
              <a:off x="7257912" y="209656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39" name="Google Shape;839;p19"/>
            <p:cNvCxnSpPr/>
            <p:nvPr/>
          </p:nvCxnSpPr>
          <p:spPr>
            <a:xfrm>
              <a:off x="7180141" y="2129803"/>
              <a:ext cx="3229" cy="40822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40" name="Google Shape;840;p19"/>
            <p:cNvCxnSpPr/>
            <p:nvPr/>
          </p:nvCxnSpPr>
          <p:spPr>
            <a:xfrm rot="10800000">
              <a:off x="7806833" y="2569291"/>
              <a:ext cx="2261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841" name="Google Shape;841;p19"/>
            <p:cNvCxnSpPr/>
            <p:nvPr/>
          </p:nvCxnSpPr>
          <p:spPr>
            <a:xfrm>
              <a:off x="7220803" y="2503414"/>
              <a:ext cx="0" cy="7594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42" name="Google Shape;842;p19"/>
            <p:cNvCxnSpPr/>
            <p:nvPr/>
          </p:nvCxnSpPr>
          <p:spPr>
            <a:xfrm>
              <a:off x="7619558" y="2504275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843" name="Google Shape;843;p19"/>
            <p:cNvCxnSpPr/>
            <p:nvPr/>
          </p:nvCxnSpPr>
          <p:spPr>
            <a:xfrm>
              <a:off x="7743778" y="42480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44" name="Google Shape;844;p19"/>
            <p:cNvCxnSpPr/>
            <p:nvPr/>
          </p:nvCxnSpPr>
          <p:spPr>
            <a:xfrm>
              <a:off x="7265948" y="250417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45" name="Google Shape;845;p19"/>
            <p:cNvCxnSpPr/>
            <p:nvPr/>
          </p:nvCxnSpPr>
          <p:spPr>
            <a:xfrm>
              <a:off x="6735908" y="23883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46" name="Google Shape;846;p19"/>
            <p:cNvCxnSpPr/>
            <p:nvPr/>
          </p:nvCxnSpPr>
          <p:spPr>
            <a:xfrm rot="5400000">
              <a:off x="7268964" y="2377044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847" name="Google Shape;847;p19"/>
            <p:cNvSpPr/>
            <p:nvPr/>
          </p:nvSpPr>
          <p:spPr>
            <a:xfrm>
              <a:off x="7301489" y="2421307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48" name="Google Shape;848;p19"/>
            <p:cNvCxnSpPr/>
            <p:nvPr/>
          </p:nvCxnSpPr>
          <p:spPr>
            <a:xfrm>
              <a:off x="7393925" y="222095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49" name="Google Shape;849;p19"/>
            <p:cNvCxnSpPr/>
            <p:nvPr/>
          </p:nvCxnSpPr>
          <p:spPr>
            <a:xfrm rot="5400000">
              <a:off x="7268202" y="1916040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850" name="Google Shape;850;p19"/>
            <p:cNvSpPr/>
            <p:nvPr/>
          </p:nvSpPr>
          <p:spPr>
            <a:xfrm>
              <a:off x="7299310" y="2024305"/>
              <a:ext cx="189850" cy="189850"/>
            </a:xfrm>
            <a:prstGeom prst="ellipse">
              <a:avLst/>
            </a:prstGeom>
            <a:solidFill>
              <a:srgbClr val="964F42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51" name="Google Shape;851;p19"/>
            <p:cNvCxnSpPr/>
            <p:nvPr/>
          </p:nvCxnSpPr>
          <p:spPr>
            <a:xfrm>
              <a:off x="7397115" y="1787929"/>
              <a:ext cx="231625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52" name="Google Shape;852;p19"/>
            <p:cNvCxnSpPr/>
            <p:nvPr/>
          </p:nvCxnSpPr>
          <p:spPr>
            <a:xfrm>
              <a:off x="7636969" y="175225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853" name="Google Shape;853;p19"/>
            <p:cNvSpPr/>
            <p:nvPr/>
          </p:nvSpPr>
          <p:spPr>
            <a:xfrm>
              <a:off x="6533352" y="2349099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54" name="Google Shape;854;p19"/>
            <p:cNvCxnSpPr/>
            <p:nvPr/>
          </p:nvCxnSpPr>
          <p:spPr>
            <a:xfrm>
              <a:off x="8159444" y="1981557"/>
              <a:ext cx="1499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55" name="Google Shape;855;p19"/>
            <p:cNvCxnSpPr/>
            <p:nvPr/>
          </p:nvCxnSpPr>
          <p:spPr>
            <a:xfrm>
              <a:off x="7743800" y="1981557"/>
              <a:ext cx="28919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856" name="Google Shape;856;p19"/>
            <p:cNvSpPr/>
            <p:nvPr/>
          </p:nvSpPr>
          <p:spPr>
            <a:xfrm>
              <a:off x="7951408" y="1886632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9"/>
            <p:cNvSpPr/>
            <p:nvPr/>
          </p:nvSpPr>
          <p:spPr>
            <a:xfrm>
              <a:off x="8486618" y="4385015"/>
              <a:ext cx="189850" cy="189850"/>
            </a:xfrm>
            <a:prstGeom prst="ellipse">
              <a:avLst/>
            </a:prstGeom>
            <a:solidFill>
              <a:srgbClr val="964F43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58" name="Google Shape;858;p19"/>
            <p:cNvCxnSpPr/>
            <p:nvPr/>
          </p:nvCxnSpPr>
          <p:spPr>
            <a:xfrm>
              <a:off x="8095534" y="337462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59" name="Google Shape;859;p19"/>
            <p:cNvCxnSpPr/>
            <p:nvPr/>
          </p:nvCxnSpPr>
          <p:spPr>
            <a:xfrm>
              <a:off x="7655074" y="482331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60" name="Google Shape;860;p19"/>
            <p:cNvCxnSpPr/>
            <p:nvPr/>
          </p:nvCxnSpPr>
          <p:spPr>
            <a:xfrm>
              <a:off x="6749299" y="3403633"/>
              <a:ext cx="471504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61" name="Google Shape;861;p19"/>
            <p:cNvCxnSpPr/>
            <p:nvPr/>
          </p:nvCxnSpPr>
          <p:spPr>
            <a:xfrm>
              <a:off x="7220803" y="3302380"/>
              <a:ext cx="0" cy="10125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62" name="Google Shape;862;p19"/>
            <p:cNvCxnSpPr/>
            <p:nvPr/>
          </p:nvCxnSpPr>
          <p:spPr>
            <a:xfrm>
              <a:off x="8582103" y="4613449"/>
              <a:ext cx="0" cy="16943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863" name="Google Shape;863;p19"/>
            <p:cNvCxnSpPr/>
            <p:nvPr/>
          </p:nvCxnSpPr>
          <p:spPr>
            <a:xfrm>
              <a:off x="6741759" y="3254376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64" name="Google Shape;864;p19"/>
            <p:cNvCxnSpPr/>
            <p:nvPr/>
          </p:nvCxnSpPr>
          <p:spPr>
            <a:xfrm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65" name="Google Shape;865;p19"/>
            <p:cNvCxnSpPr/>
            <p:nvPr/>
          </p:nvCxnSpPr>
          <p:spPr>
            <a:xfrm flipH="1"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66" name="Google Shape;866;p19"/>
            <p:cNvCxnSpPr/>
            <p:nvPr/>
          </p:nvCxnSpPr>
          <p:spPr>
            <a:xfrm>
              <a:off x="7219763" y="32621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67" name="Google Shape;867;p19"/>
            <p:cNvCxnSpPr/>
            <p:nvPr/>
          </p:nvCxnSpPr>
          <p:spPr>
            <a:xfrm>
              <a:off x="6851262" y="3199894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868" name="Google Shape;868;p19"/>
            <p:cNvCxnSpPr/>
            <p:nvPr/>
          </p:nvCxnSpPr>
          <p:spPr>
            <a:xfrm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69" name="Google Shape;869;p19"/>
            <p:cNvCxnSpPr/>
            <p:nvPr/>
          </p:nvCxnSpPr>
          <p:spPr>
            <a:xfrm flipH="1"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870" name="Google Shape;870;p19"/>
            <p:cNvSpPr/>
            <p:nvPr/>
          </p:nvSpPr>
          <p:spPr>
            <a:xfrm>
              <a:off x="7144317" y="3091892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71" name="Google Shape;871;p19"/>
            <p:cNvCxnSpPr/>
            <p:nvPr/>
          </p:nvCxnSpPr>
          <p:spPr>
            <a:xfrm rot="10800000">
              <a:off x="6731289" y="3120559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872" name="Google Shape;872;p19"/>
            <p:cNvSpPr/>
            <p:nvPr/>
          </p:nvSpPr>
          <p:spPr>
            <a:xfrm>
              <a:off x="6657114" y="3079860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73" name="Google Shape;873;p19"/>
            <p:cNvCxnSpPr/>
            <p:nvPr/>
          </p:nvCxnSpPr>
          <p:spPr>
            <a:xfrm>
              <a:off x="7739578" y="194780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74" name="Google Shape;874;p19"/>
            <p:cNvCxnSpPr/>
            <p:nvPr/>
          </p:nvCxnSpPr>
          <p:spPr>
            <a:xfrm>
              <a:off x="8311288" y="194974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75" name="Google Shape;875;p19"/>
            <p:cNvCxnSpPr/>
            <p:nvPr/>
          </p:nvCxnSpPr>
          <p:spPr>
            <a:xfrm>
              <a:off x="6640434" y="513162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cxnSp>
        <p:nvCxnSpPr>
          <p:cNvPr id="876" name="Google Shape;876;p19"/>
          <p:cNvCxnSpPr/>
          <p:nvPr/>
        </p:nvCxnSpPr>
        <p:spPr>
          <a:xfrm rot="10800000" flipH="1">
            <a:off x="2426180" y="4666347"/>
            <a:ext cx="4206240" cy="1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877" name="Google Shape;877;p19"/>
          <p:cNvSpPr txBox="1"/>
          <p:nvPr/>
        </p:nvSpPr>
        <p:spPr>
          <a:xfrm>
            <a:off x="3399250" y="4318560"/>
            <a:ext cx="1385963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endParaRPr/>
          </a:p>
        </p:txBody>
      </p:sp>
      <p:pic>
        <p:nvPicPr>
          <p:cNvPr id="878" name="Google Shape;878;p19" descr="A drawing of a neuro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65034" t="30068" r="1858" b="38851"/>
          <a:stretch/>
        </p:blipFill>
        <p:spPr>
          <a:xfrm>
            <a:off x="1550872" y="3876458"/>
            <a:ext cx="936088" cy="8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19" descr="A drawing of a neuro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9121" r="38683" b="26690"/>
          <a:stretch/>
        </p:blipFill>
        <p:spPr>
          <a:xfrm>
            <a:off x="-49077" y="3714079"/>
            <a:ext cx="1733675" cy="1814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0" name="Google Shape;880;p19"/>
          <p:cNvCxnSpPr/>
          <p:nvPr/>
        </p:nvCxnSpPr>
        <p:spPr>
          <a:xfrm>
            <a:off x="2831946" y="3418918"/>
            <a:ext cx="356616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881" name="Google Shape;881;p19"/>
          <p:cNvSpPr txBox="1"/>
          <p:nvPr/>
        </p:nvSpPr>
        <p:spPr>
          <a:xfrm>
            <a:off x="3399250" y="3071133"/>
            <a:ext cx="1474454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Annotations</a:t>
            </a:r>
            <a:endParaRPr/>
          </a:p>
        </p:txBody>
      </p:sp>
      <p:cxnSp>
        <p:nvCxnSpPr>
          <p:cNvPr id="882" name="Google Shape;882;p19"/>
          <p:cNvCxnSpPr/>
          <p:nvPr/>
        </p:nvCxnSpPr>
        <p:spPr>
          <a:xfrm>
            <a:off x="2426180" y="2171490"/>
            <a:ext cx="420624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883" name="Google Shape;883;p19"/>
          <p:cNvSpPr txBox="1"/>
          <p:nvPr/>
        </p:nvSpPr>
        <p:spPr>
          <a:xfrm>
            <a:off x="3399250" y="1824188"/>
            <a:ext cx="1503049" cy="40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Connectivity</a:t>
            </a:r>
            <a:endParaRPr/>
          </a:p>
        </p:txBody>
      </p:sp>
      <p:grpSp>
        <p:nvGrpSpPr>
          <p:cNvPr id="884" name="Google Shape;884;p19"/>
          <p:cNvGrpSpPr/>
          <p:nvPr/>
        </p:nvGrpSpPr>
        <p:grpSpPr>
          <a:xfrm>
            <a:off x="1675501" y="4728288"/>
            <a:ext cx="2328867" cy="527495"/>
            <a:chOff x="2703862" y="4821735"/>
            <a:chExt cx="2099256" cy="475488"/>
          </a:xfrm>
        </p:grpSpPr>
        <p:cxnSp>
          <p:nvCxnSpPr>
            <p:cNvPr id="885" name="Google Shape;885;p19"/>
            <p:cNvCxnSpPr/>
            <p:nvPr/>
          </p:nvCxnSpPr>
          <p:spPr>
            <a:xfrm>
              <a:off x="2703862" y="5287082"/>
              <a:ext cx="2099256" cy="0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86" name="Google Shape;886;p19"/>
            <p:cNvCxnSpPr/>
            <p:nvPr/>
          </p:nvCxnSpPr>
          <p:spPr>
            <a:xfrm rot="10800000">
              <a:off x="4765183" y="4821735"/>
              <a:ext cx="0" cy="475488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triangle" w="med" len="med"/>
            </a:ln>
          </p:spPr>
        </p:cxnSp>
      </p:grpSp>
      <p:sp>
        <p:nvSpPr>
          <p:cNvPr id="887" name="Google Shape;887;p19"/>
          <p:cNvSpPr txBox="1"/>
          <p:nvPr/>
        </p:nvSpPr>
        <p:spPr>
          <a:xfrm>
            <a:off x="2135895" y="5282241"/>
            <a:ext cx="13546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Simple-Adex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88" name="Google Shape;888;p19"/>
          <p:cNvCxnSpPr/>
          <p:nvPr/>
        </p:nvCxnSpPr>
        <p:spPr>
          <a:xfrm>
            <a:off x="2836374" y="2514340"/>
            <a:ext cx="0" cy="180422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889" name="Google Shape;889;p19"/>
          <p:cNvCxnSpPr/>
          <p:nvPr/>
        </p:nvCxnSpPr>
        <p:spPr>
          <a:xfrm>
            <a:off x="2629064" y="2356024"/>
            <a:ext cx="0" cy="405766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890" name="Google Shape;890;p19"/>
          <p:cNvCxnSpPr/>
          <p:nvPr/>
        </p:nvCxnSpPr>
        <p:spPr>
          <a:xfrm>
            <a:off x="2629064" y="4073939"/>
            <a:ext cx="0" cy="405766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891" name="Google Shape;891;p19"/>
          <p:cNvGrpSpPr/>
          <p:nvPr/>
        </p:nvGrpSpPr>
        <p:grpSpPr>
          <a:xfrm rot="10800000" flipH="1">
            <a:off x="1649716" y="1420933"/>
            <a:ext cx="2328867" cy="527495"/>
            <a:chOff x="2703862" y="4821735"/>
            <a:chExt cx="2099256" cy="475488"/>
          </a:xfrm>
        </p:grpSpPr>
        <p:cxnSp>
          <p:nvCxnSpPr>
            <p:cNvPr id="892" name="Google Shape;892;p19"/>
            <p:cNvCxnSpPr/>
            <p:nvPr/>
          </p:nvCxnSpPr>
          <p:spPr>
            <a:xfrm>
              <a:off x="2703862" y="5287082"/>
              <a:ext cx="2099256" cy="0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893" name="Google Shape;893;p19"/>
            <p:cNvCxnSpPr/>
            <p:nvPr/>
          </p:nvCxnSpPr>
          <p:spPr>
            <a:xfrm rot="10800000">
              <a:off x="4765183" y="4821735"/>
              <a:ext cx="0" cy="475488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triangle" w="med" len="med"/>
            </a:ln>
          </p:spPr>
        </p:cxnSp>
      </p:grpSp>
      <p:pic>
        <p:nvPicPr>
          <p:cNvPr id="894" name="Google Shape;89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98" y="3992833"/>
            <a:ext cx="7772400" cy="2905269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19"/>
          <p:cNvSpPr txBox="1"/>
          <p:nvPr/>
        </p:nvSpPr>
        <p:spPr>
          <a:xfrm>
            <a:off x="2135895" y="1067150"/>
            <a:ext cx="13666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Neuron-chat</a:t>
            </a:r>
            <a:endParaRPr/>
          </a:p>
        </p:txBody>
      </p:sp>
      <p:sp>
        <p:nvSpPr>
          <p:cNvPr id="896" name="Google Shape;896;p19"/>
          <p:cNvSpPr txBox="1"/>
          <p:nvPr/>
        </p:nvSpPr>
        <p:spPr>
          <a:xfrm>
            <a:off x="0" y="293693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Predict Neural Computation using Single-Cell Transcriptomics?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/>
          <p:nvPr/>
        </p:nvSpPr>
        <p:spPr>
          <a:xfrm>
            <a:off x="0" y="2905366"/>
            <a:ext cx="12192000" cy="52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RAM SAMUDRALA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20"/>
          <p:cNvGrpSpPr/>
          <p:nvPr/>
        </p:nvGrpSpPr>
        <p:grpSpPr>
          <a:xfrm>
            <a:off x="6471007" y="1439477"/>
            <a:ext cx="2231712" cy="3956676"/>
            <a:chOff x="6444756" y="1438375"/>
            <a:chExt cx="2231712" cy="3956676"/>
          </a:xfrm>
        </p:grpSpPr>
        <p:cxnSp>
          <p:nvCxnSpPr>
            <p:cNvPr id="903" name="Google Shape;903;p20"/>
            <p:cNvCxnSpPr/>
            <p:nvPr/>
          </p:nvCxnSpPr>
          <p:spPr>
            <a:xfrm>
              <a:off x="7684609" y="1438375"/>
              <a:ext cx="26371" cy="3858944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904" name="Google Shape;904;p20"/>
            <p:cNvCxnSpPr/>
            <p:nvPr/>
          </p:nvCxnSpPr>
          <p:spPr>
            <a:xfrm>
              <a:off x="6594037" y="3634838"/>
              <a:ext cx="0" cy="176021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905" name="Google Shape;905;p20"/>
            <p:cNvCxnSpPr/>
            <p:nvPr/>
          </p:nvCxnSpPr>
          <p:spPr>
            <a:xfrm>
              <a:off x="7235620" y="1649318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06" name="Google Shape;906;p20"/>
            <p:cNvCxnSpPr/>
            <p:nvPr/>
          </p:nvCxnSpPr>
          <p:spPr>
            <a:xfrm>
              <a:off x="6695291" y="1639690"/>
              <a:ext cx="39957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07" name="Google Shape;907;p20"/>
            <p:cNvCxnSpPr>
              <a:endCxn id="908" idx="6"/>
            </p:cNvCxnSpPr>
            <p:nvPr/>
          </p:nvCxnSpPr>
          <p:spPr>
            <a:xfrm>
              <a:off x="6861878" y="2419314"/>
              <a:ext cx="253200" cy="180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09" name="Google Shape;909;p20"/>
            <p:cNvCxnSpPr/>
            <p:nvPr/>
          </p:nvCxnSpPr>
          <p:spPr>
            <a:xfrm>
              <a:off x="6994690" y="2130013"/>
              <a:ext cx="253133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10" name="Google Shape;910;p20"/>
            <p:cNvCxnSpPr/>
            <p:nvPr/>
          </p:nvCxnSpPr>
          <p:spPr>
            <a:xfrm>
              <a:off x="6634606" y="2772133"/>
              <a:ext cx="1605222" cy="6045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911" name="Google Shape;911;p20"/>
            <p:cNvCxnSpPr/>
            <p:nvPr/>
          </p:nvCxnSpPr>
          <p:spPr>
            <a:xfrm flipH="1">
              <a:off x="7465713" y="2779558"/>
              <a:ext cx="1" cy="147155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12" name="Google Shape;912;p20"/>
            <p:cNvCxnSpPr/>
            <p:nvPr/>
          </p:nvCxnSpPr>
          <p:spPr>
            <a:xfrm>
              <a:off x="6634606" y="1511202"/>
              <a:ext cx="0" cy="12717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13" name="Google Shape;913;p20"/>
            <p:cNvCxnSpPr/>
            <p:nvPr/>
          </p:nvCxnSpPr>
          <p:spPr>
            <a:xfrm>
              <a:off x="7128830" y="4853165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14" name="Google Shape;914;p20"/>
            <p:cNvCxnSpPr/>
            <p:nvPr/>
          </p:nvCxnSpPr>
          <p:spPr>
            <a:xfrm>
              <a:off x="7129087" y="4865190"/>
              <a:ext cx="0" cy="318536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15" name="Google Shape;915;p20"/>
            <p:cNvCxnSpPr/>
            <p:nvPr/>
          </p:nvCxnSpPr>
          <p:spPr>
            <a:xfrm>
              <a:off x="6634606" y="4251113"/>
              <a:ext cx="1032604" cy="4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916" name="Google Shape;916;p20"/>
            <p:cNvCxnSpPr/>
            <p:nvPr/>
          </p:nvCxnSpPr>
          <p:spPr>
            <a:xfrm flipH="1">
              <a:off x="6735859" y="2569669"/>
              <a:ext cx="1" cy="668419"/>
            </a:xfrm>
            <a:prstGeom prst="straightConnector1">
              <a:avLst/>
            </a:prstGeom>
            <a:noFill/>
            <a:ln w="9525" cap="rnd" cmpd="sng">
              <a:solidFill>
                <a:srgbClr val="6832AA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917" name="Google Shape;917;p20"/>
            <p:cNvCxnSpPr/>
            <p:nvPr/>
          </p:nvCxnSpPr>
          <p:spPr>
            <a:xfrm>
              <a:off x="6747210" y="3288795"/>
              <a:ext cx="0" cy="151879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18" name="Google Shape;918;p20"/>
            <p:cNvCxnSpPr/>
            <p:nvPr/>
          </p:nvCxnSpPr>
          <p:spPr>
            <a:xfrm rot="10800000">
              <a:off x="6646691" y="3353236"/>
              <a:ext cx="0" cy="1931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19" name="Google Shape;919;p20"/>
            <p:cNvCxnSpPr/>
            <p:nvPr/>
          </p:nvCxnSpPr>
          <p:spPr>
            <a:xfrm>
              <a:off x="8562710" y="1649987"/>
              <a:ext cx="18833" cy="292487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20" name="Google Shape;920;p20"/>
            <p:cNvCxnSpPr/>
            <p:nvPr/>
          </p:nvCxnSpPr>
          <p:spPr>
            <a:xfrm>
              <a:off x="7751986" y="4283775"/>
              <a:ext cx="83182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21" name="Google Shape;921;p20"/>
            <p:cNvCxnSpPr/>
            <p:nvPr/>
          </p:nvCxnSpPr>
          <p:spPr>
            <a:xfrm rot="5400000">
              <a:off x="7456648" y="3271643"/>
              <a:ext cx="828388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22" name="Google Shape;922;p20"/>
            <p:cNvCxnSpPr/>
            <p:nvPr/>
          </p:nvCxnSpPr>
          <p:spPr>
            <a:xfrm>
              <a:off x="7870840" y="3765971"/>
              <a:ext cx="0" cy="320711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23" name="Google Shape;923;p20"/>
            <p:cNvCxnSpPr/>
            <p:nvPr/>
          </p:nvCxnSpPr>
          <p:spPr>
            <a:xfrm>
              <a:off x="8377357" y="1521873"/>
              <a:ext cx="0" cy="377564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stealth" w="med" len="med"/>
            </a:ln>
          </p:spPr>
        </p:cxnSp>
        <p:cxnSp>
          <p:nvCxnSpPr>
            <p:cNvPr id="924" name="Google Shape;924;p20"/>
            <p:cNvCxnSpPr/>
            <p:nvPr/>
          </p:nvCxnSpPr>
          <p:spPr>
            <a:xfrm>
              <a:off x="8094288" y="3404651"/>
              <a:ext cx="48087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25" name="Google Shape;925;p20"/>
            <p:cNvCxnSpPr/>
            <p:nvPr/>
          </p:nvCxnSpPr>
          <p:spPr>
            <a:xfrm>
              <a:off x="8045507" y="2104329"/>
              <a:ext cx="0" cy="3290722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stealth" w="med" len="med"/>
            </a:ln>
          </p:spPr>
        </p:cxnSp>
        <p:cxnSp>
          <p:nvCxnSpPr>
            <p:cNvPr id="926" name="Google Shape;926;p20"/>
            <p:cNvCxnSpPr/>
            <p:nvPr/>
          </p:nvCxnSpPr>
          <p:spPr>
            <a:xfrm>
              <a:off x="6634606" y="4782883"/>
              <a:ext cx="193752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927" name="Google Shape;927;p20"/>
            <p:cNvSpPr/>
            <p:nvPr/>
          </p:nvSpPr>
          <p:spPr>
            <a:xfrm>
              <a:off x="6492784" y="4891067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6444756" y="335183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29" name="Google Shape;929;p20"/>
            <p:cNvCxnSpPr/>
            <p:nvPr/>
          </p:nvCxnSpPr>
          <p:spPr>
            <a:xfrm>
              <a:off x="6641974" y="5165170"/>
              <a:ext cx="509517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930" name="Google Shape;930;p20"/>
            <p:cNvSpPr/>
            <p:nvPr/>
          </p:nvSpPr>
          <p:spPr>
            <a:xfrm>
              <a:off x="7034162" y="507057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0"/>
            <p:cNvSpPr/>
            <p:nvPr/>
          </p:nvSpPr>
          <p:spPr>
            <a:xfrm>
              <a:off x="7604297" y="4430128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6925228" y="2326189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0"/>
            <p:cNvSpPr/>
            <p:nvPr/>
          </p:nvSpPr>
          <p:spPr>
            <a:xfrm>
              <a:off x="6924391" y="2035112"/>
              <a:ext cx="189850" cy="189850"/>
            </a:xfrm>
            <a:prstGeom prst="ellipse">
              <a:avLst/>
            </a:prstGeom>
            <a:solidFill>
              <a:srgbClr val="B5414D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0"/>
            <p:cNvSpPr/>
            <p:nvPr/>
          </p:nvSpPr>
          <p:spPr>
            <a:xfrm>
              <a:off x="7069414" y="1554714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4" name="Google Shape;934;p20"/>
            <p:cNvCxnSpPr/>
            <p:nvPr/>
          </p:nvCxnSpPr>
          <p:spPr>
            <a:xfrm>
              <a:off x="7015903" y="2557712"/>
              <a:ext cx="0" cy="2028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935" name="Google Shape;935;p20"/>
            <p:cNvCxnSpPr/>
            <p:nvPr/>
          </p:nvCxnSpPr>
          <p:spPr>
            <a:xfrm>
              <a:off x="7395285" y="2643534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936" name="Google Shape;936;p20"/>
            <p:cNvCxnSpPr/>
            <p:nvPr/>
          </p:nvCxnSpPr>
          <p:spPr>
            <a:xfrm>
              <a:off x="7555951" y="2567980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937" name="Google Shape;937;p20"/>
            <p:cNvSpPr/>
            <p:nvPr/>
          </p:nvSpPr>
          <p:spPr>
            <a:xfrm>
              <a:off x="8277359" y="2612076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8" name="Google Shape;938;p20"/>
            <p:cNvCxnSpPr/>
            <p:nvPr/>
          </p:nvCxnSpPr>
          <p:spPr>
            <a:xfrm>
              <a:off x="7934220" y="279612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39" name="Google Shape;939;p20"/>
            <p:cNvCxnSpPr/>
            <p:nvPr/>
          </p:nvCxnSpPr>
          <p:spPr>
            <a:xfrm>
              <a:off x="7934220" y="2954131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40" name="Google Shape;940;p20"/>
            <p:cNvCxnSpPr/>
            <p:nvPr/>
          </p:nvCxnSpPr>
          <p:spPr>
            <a:xfrm>
              <a:off x="7934220" y="3112137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941" name="Google Shape;941;p20"/>
            <p:cNvSpPr/>
            <p:nvPr/>
          </p:nvSpPr>
          <p:spPr>
            <a:xfrm>
              <a:off x="7944255" y="3824875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7775915" y="3688968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43" name="Google Shape;943;p20"/>
            <p:cNvCxnSpPr/>
            <p:nvPr/>
          </p:nvCxnSpPr>
          <p:spPr>
            <a:xfrm rot="10800000">
              <a:off x="8500546" y="221923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44" name="Google Shape;944;p20"/>
            <p:cNvCxnSpPr/>
            <p:nvPr/>
          </p:nvCxnSpPr>
          <p:spPr>
            <a:xfrm rot="10800000">
              <a:off x="8500546" y="1910442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45" name="Google Shape;945;p20"/>
            <p:cNvCxnSpPr/>
            <p:nvPr/>
          </p:nvCxnSpPr>
          <p:spPr>
            <a:xfrm rot="10800000">
              <a:off x="8500546" y="1597250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46" name="Google Shape;946;p20"/>
            <p:cNvCxnSpPr/>
            <p:nvPr/>
          </p:nvCxnSpPr>
          <p:spPr>
            <a:xfrm>
              <a:off x="8430231" y="162801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47" name="Google Shape;947;p20"/>
            <p:cNvCxnSpPr/>
            <p:nvPr/>
          </p:nvCxnSpPr>
          <p:spPr>
            <a:xfrm>
              <a:off x="8430231" y="194003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48" name="Google Shape;948;p20"/>
            <p:cNvCxnSpPr/>
            <p:nvPr/>
          </p:nvCxnSpPr>
          <p:spPr>
            <a:xfrm>
              <a:off x="8430231" y="224765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49" name="Google Shape;949;p20"/>
            <p:cNvCxnSpPr/>
            <p:nvPr/>
          </p:nvCxnSpPr>
          <p:spPr>
            <a:xfrm>
              <a:off x="7793491" y="2569291"/>
              <a:ext cx="0" cy="18985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50" name="Google Shape;950;p20"/>
            <p:cNvCxnSpPr/>
            <p:nvPr/>
          </p:nvCxnSpPr>
          <p:spPr>
            <a:xfrm>
              <a:off x="7999554" y="283215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51" name="Google Shape;951;p20"/>
            <p:cNvCxnSpPr/>
            <p:nvPr/>
          </p:nvCxnSpPr>
          <p:spPr>
            <a:xfrm>
              <a:off x="7999554" y="298156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52" name="Google Shape;952;p20"/>
            <p:cNvCxnSpPr/>
            <p:nvPr/>
          </p:nvCxnSpPr>
          <p:spPr>
            <a:xfrm>
              <a:off x="7999554" y="314417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53" name="Google Shape;953;p20"/>
            <p:cNvCxnSpPr/>
            <p:nvPr/>
          </p:nvCxnSpPr>
          <p:spPr>
            <a:xfrm>
              <a:off x="7806775" y="3916766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54" name="Google Shape;954;p20"/>
            <p:cNvCxnSpPr/>
            <p:nvPr/>
          </p:nvCxnSpPr>
          <p:spPr>
            <a:xfrm>
              <a:off x="7806775" y="4026429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55" name="Google Shape;955;p20"/>
            <p:cNvCxnSpPr/>
            <p:nvPr/>
          </p:nvCxnSpPr>
          <p:spPr>
            <a:xfrm>
              <a:off x="7744663" y="393960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56" name="Google Shape;956;p20"/>
            <p:cNvCxnSpPr/>
            <p:nvPr/>
          </p:nvCxnSpPr>
          <p:spPr>
            <a:xfrm>
              <a:off x="7744663" y="40582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57" name="Google Shape;957;p20"/>
            <p:cNvCxnSpPr/>
            <p:nvPr/>
          </p:nvCxnSpPr>
          <p:spPr>
            <a:xfrm>
              <a:off x="7633129" y="161494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58" name="Google Shape;958;p20"/>
            <p:cNvCxnSpPr/>
            <p:nvPr/>
          </p:nvCxnSpPr>
          <p:spPr>
            <a:xfrm>
              <a:off x="6696020" y="1607480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59" name="Google Shape;959;p20"/>
            <p:cNvCxnSpPr/>
            <p:nvPr/>
          </p:nvCxnSpPr>
          <p:spPr>
            <a:xfrm>
              <a:off x="7257912" y="209656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60" name="Google Shape;960;p20"/>
            <p:cNvCxnSpPr/>
            <p:nvPr/>
          </p:nvCxnSpPr>
          <p:spPr>
            <a:xfrm>
              <a:off x="7180141" y="2129803"/>
              <a:ext cx="3229" cy="40822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61" name="Google Shape;961;p20"/>
            <p:cNvCxnSpPr/>
            <p:nvPr/>
          </p:nvCxnSpPr>
          <p:spPr>
            <a:xfrm rot="10800000">
              <a:off x="7806833" y="2569291"/>
              <a:ext cx="2261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962" name="Google Shape;962;p20"/>
            <p:cNvCxnSpPr/>
            <p:nvPr/>
          </p:nvCxnSpPr>
          <p:spPr>
            <a:xfrm>
              <a:off x="7220803" y="2503414"/>
              <a:ext cx="0" cy="7594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63" name="Google Shape;963;p20"/>
            <p:cNvCxnSpPr/>
            <p:nvPr/>
          </p:nvCxnSpPr>
          <p:spPr>
            <a:xfrm>
              <a:off x="7619558" y="2504275"/>
              <a:ext cx="0" cy="126567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964" name="Google Shape;964;p20"/>
            <p:cNvCxnSpPr/>
            <p:nvPr/>
          </p:nvCxnSpPr>
          <p:spPr>
            <a:xfrm>
              <a:off x="7743778" y="42480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65" name="Google Shape;965;p20"/>
            <p:cNvCxnSpPr/>
            <p:nvPr/>
          </p:nvCxnSpPr>
          <p:spPr>
            <a:xfrm>
              <a:off x="7265948" y="2504179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66" name="Google Shape;966;p20"/>
            <p:cNvCxnSpPr/>
            <p:nvPr/>
          </p:nvCxnSpPr>
          <p:spPr>
            <a:xfrm>
              <a:off x="6735908" y="238836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67" name="Google Shape;967;p20"/>
            <p:cNvCxnSpPr/>
            <p:nvPr/>
          </p:nvCxnSpPr>
          <p:spPr>
            <a:xfrm rot="5400000">
              <a:off x="7268964" y="2377044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968" name="Google Shape;968;p20"/>
            <p:cNvSpPr/>
            <p:nvPr/>
          </p:nvSpPr>
          <p:spPr>
            <a:xfrm>
              <a:off x="7301489" y="2421307"/>
              <a:ext cx="189850" cy="189850"/>
            </a:xfrm>
            <a:prstGeom prst="ellipse">
              <a:avLst/>
            </a:prstGeom>
            <a:solidFill>
              <a:srgbClr val="F0BE08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69" name="Google Shape;969;p20"/>
            <p:cNvCxnSpPr/>
            <p:nvPr/>
          </p:nvCxnSpPr>
          <p:spPr>
            <a:xfrm>
              <a:off x="7393925" y="2220951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70" name="Google Shape;970;p20"/>
            <p:cNvCxnSpPr/>
            <p:nvPr/>
          </p:nvCxnSpPr>
          <p:spPr>
            <a:xfrm rot="5400000">
              <a:off x="7268202" y="1916040"/>
              <a:ext cx="253132" cy="1888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971" name="Google Shape;971;p20"/>
            <p:cNvSpPr/>
            <p:nvPr/>
          </p:nvSpPr>
          <p:spPr>
            <a:xfrm>
              <a:off x="7299310" y="2024305"/>
              <a:ext cx="189850" cy="189850"/>
            </a:xfrm>
            <a:prstGeom prst="ellipse">
              <a:avLst/>
            </a:prstGeom>
            <a:solidFill>
              <a:srgbClr val="964F42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72" name="Google Shape;972;p20"/>
            <p:cNvCxnSpPr/>
            <p:nvPr/>
          </p:nvCxnSpPr>
          <p:spPr>
            <a:xfrm>
              <a:off x="7397115" y="1787929"/>
              <a:ext cx="231625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73" name="Google Shape;973;p20"/>
            <p:cNvCxnSpPr/>
            <p:nvPr/>
          </p:nvCxnSpPr>
          <p:spPr>
            <a:xfrm>
              <a:off x="7636969" y="1752253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974" name="Google Shape;974;p20"/>
            <p:cNvSpPr/>
            <p:nvPr/>
          </p:nvSpPr>
          <p:spPr>
            <a:xfrm>
              <a:off x="6533352" y="2349099"/>
              <a:ext cx="202506" cy="174574"/>
            </a:xfrm>
            <a:prstGeom prst="triangle">
              <a:avLst>
                <a:gd name="adj" fmla="val 50000"/>
              </a:avLst>
            </a:prstGeom>
            <a:solidFill>
              <a:srgbClr val="729FE5"/>
            </a:solidFill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75" name="Google Shape;975;p20"/>
            <p:cNvCxnSpPr/>
            <p:nvPr/>
          </p:nvCxnSpPr>
          <p:spPr>
            <a:xfrm>
              <a:off x="8159444" y="1981557"/>
              <a:ext cx="149960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76" name="Google Shape;976;p20"/>
            <p:cNvCxnSpPr/>
            <p:nvPr/>
          </p:nvCxnSpPr>
          <p:spPr>
            <a:xfrm>
              <a:off x="7743800" y="1981557"/>
              <a:ext cx="289192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977" name="Google Shape;977;p20"/>
            <p:cNvSpPr/>
            <p:nvPr/>
          </p:nvSpPr>
          <p:spPr>
            <a:xfrm>
              <a:off x="7951408" y="1886632"/>
              <a:ext cx="189850" cy="189850"/>
            </a:xfrm>
            <a:prstGeom prst="ellipse">
              <a:avLst/>
            </a:prstGeom>
            <a:solidFill>
              <a:srgbClr val="22A29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0"/>
            <p:cNvSpPr/>
            <p:nvPr/>
          </p:nvSpPr>
          <p:spPr>
            <a:xfrm>
              <a:off x="8486618" y="4385015"/>
              <a:ext cx="189850" cy="189850"/>
            </a:xfrm>
            <a:prstGeom prst="ellipse">
              <a:avLst/>
            </a:prstGeom>
            <a:solidFill>
              <a:srgbClr val="964F43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79" name="Google Shape;979;p20"/>
            <p:cNvCxnSpPr/>
            <p:nvPr/>
          </p:nvCxnSpPr>
          <p:spPr>
            <a:xfrm>
              <a:off x="8095534" y="3374627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80" name="Google Shape;980;p20"/>
            <p:cNvCxnSpPr/>
            <p:nvPr/>
          </p:nvCxnSpPr>
          <p:spPr>
            <a:xfrm>
              <a:off x="7655074" y="4823318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6749299" y="3403633"/>
              <a:ext cx="471504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220803" y="3302380"/>
              <a:ext cx="0" cy="10125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8582103" y="4613449"/>
              <a:ext cx="0" cy="16943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6741759" y="3254376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86" name="Google Shape;986;p20"/>
            <p:cNvCxnSpPr/>
            <p:nvPr/>
          </p:nvCxnSpPr>
          <p:spPr>
            <a:xfrm flipH="1">
              <a:off x="6615930" y="3038660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7219763" y="3262122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6851262" y="3199894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90" name="Google Shape;990;p20"/>
            <p:cNvCxnSpPr/>
            <p:nvPr/>
          </p:nvCxnSpPr>
          <p:spPr>
            <a:xfrm flipH="1">
              <a:off x="7103133" y="3050692"/>
              <a:ext cx="253133" cy="235414"/>
            </a:xfrm>
            <a:prstGeom prst="straightConnector1">
              <a:avLst/>
            </a:prstGeom>
            <a:noFill/>
            <a:ln w="19050" cap="flat" cmpd="sng">
              <a:solidFill>
                <a:srgbClr val="6832AA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sp>
          <p:nvSpPr>
            <p:cNvPr id="991" name="Google Shape;991;p20"/>
            <p:cNvSpPr/>
            <p:nvPr/>
          </p:nvSpPr>
          <p:spPr>
            <a:xfrm>
              <a:off x="7144317" y="3091892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2" name="Google Shape;992;p20"/>
            <p:cNvCxnSpPr/>
            <p:nvPr/>
          </p:nvCxnSpPr>
          <p:spPr>
            <a:xfrm rot="10800000">
              <a:off x="6731289" y="3120559"/>
              <a:ext cx="379699" cy="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stealth" w="med" len="med"/>
              <a:tailEnd type="none" w="sm" len="sm"/>
            </a:ln>
          </p:spPr>
        </p:cxnSp>
        <p:sp>
          <p:nvSpPr>
            <p:cNvPr id="993" name="Google Shape;993;p20"/>
            <p:cNvSpPr/>
            <p:nvPr/>
          </p:nvSpPr>
          <p:spPr>
            <a:xfrm>
              <a:off x="6657114" y="3079860"/>
              <a:ext cx="168580" cy="164536"/>
            </a:xfrm>
            <a:prstGeom prst="ellipse">
              <a:avLst/>
            </a:prstGeom>
            <a:solidFill>
              <a:srgbClr val="6832AA"/>
            </a:solidFill>
            <a:ln w="19050" cap="flat" cmpd="sng">
              <a:solidFill>
                <a:srgbClr val="08283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4" name="Google Shape;994;p20"/>
            <p:cNvCxnSpPr/>
            <p:nvPr/>
          </p:nvCxnSpPr>
          <p:spPr>
            <a:xfrm>
              <a:off x="7739578" y="194780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8311288" y="1949744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6640434" y="5131625"/>
              <a:ext cx="0" cy="63283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997" name="Google Shape;997;p20"/>
          <p:cNvSpPr txBox="1"/>
          <p:nvPr/>
        </p:nvSpPr>
        <p:spPr>
          <a:xfrm>
            <a:off x="228600" y="1989115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Enables multi-scale neuroscience</a:t>
            </a:r>
            <a:endParaRPr/>
          </a:p>
        </p:txBody>
      </p:sp>
      <p:sp>
        <p:nvSpPr>
          <p:cNvPr id="998" name="Google Shape;998;p20"/>
          <p:cNvSpPr txBox="1"/>
          <p:nvPr/>
        </p:nvSpPr>
        <p:spPr>
          <a:xfrm>
            <a:off x="6526530" y="5488424"/>
            <a:ext cx="219837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transcriptomically informed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microcircuit model</a:t>
            </a:r>
            <a:endParaRPr/>
          </a:p>
        </p:txBody>
      </p:sp>
      <p:sp>
        <p:nvSpPr>
          <p:cNvPr id="999" name="Google Shape;999;p20"/>
          <p:cNvSpPr txBox="1"/>
          <p:nvPr/>
        </p:nvSpPr>
        <p:spPr>
          <a:xfrm>
            <a:off x="228600" y="2614360"/>
            <a:ext cx="8579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Genes</a:t>
            </a:r>
            <a:endParaRPr/>
          </a:p>
        </p:txBody>
      </p:sp>
      <p:sp>
        <p:nvSpPr>
          <p:cNvPr id="1000" name="Google Shape;1000;p20"/>
          <p:cNvSpPr txBox="1"/>
          <p:nvPr/>
        </p:nvSpPr>
        <p:spPr>
          <a:xfrm>
            <a:off x="1554769" y="2614360"/>
            <a:ext cx="732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Cells</a:t>
            </a:r>
            <a:endParaRPr/>
          </a:p>
        </p:txBody>
      </p:sp>
      <p:sp>
        <p:nvSpPr>
          <p:cNvPr id="1001" name="Google Shape;1001;p20"/>
          <p:cNvSpPr txBox="1"/>
          <p:nvPr/>
        </p:nvSpPr>
        <p:spPr>
          <a:xfrm>
            <a:off x="2766938" y="2614360"/>
            <a:ext cx="10169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Circuits</a:t>
            </a:r>
            <a:endParaRPr/>
          </a:p>
        </p:txBody>
      </p:sp>
      <p:sp>
        <p:nvSpPr>
          <p:cNvPr id="1002" name="Google Shape;1002;p20"/>
          <p:cNvSpPr txBox="1"/>
          <p:nvPr/>
        </p:nvSpPr>
        <p:spPr>
          <a:xfrm>
            <a:off x="4284074" y="2614360"/>
            <a:ext cx="11088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Behavior</a:t>
            </a:r>
            <a:endParaRPr/>
          </a:p>
        </p:txBody>
      </p:sp>
      <p:cxnSp>
        <p:nvCxnSpPr>
          <p:cNvPr id="1003" name="Google Shape;1003;p20"/>
          <p:cNvCxnSpPr/>
          <p:nvPr/>
        </p:nvCxnSpPr>
        <p:spPr>
          <a:xfrm>
            <a:off x="1074709" y="2814266"/>
            <a:ext cx="457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004" name="Google Shape;1004;p20"/>
          <p:cNvCxnSpPr/>
          <p:nvPr/>
        </p:nvCxnSpPr>
        <p:spPr>
          <a:xfrm>
            <a:off x="2290496" y="2799026"/>
            <a:ext cx="457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005" name="Google Shape;1005;p20"/>
          <p:cNvCxnSpPr/>
          <p:nvPr/>
        </p:nvCxnSpPr>
        <p:spPr>
          <a:xfrm>
            <a:off x="3788583" y="2814266"/>
            <a:ext cx="457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006" name="Google Shape;1006;p20"/>
          <p:cNvCxnSpPr>
            <a:stCxn id="999" idx="2"/>
          </p:cNvCxnSpPr>
          <p:nvPr/>
        </p:nvCxnSpPr>
        <p:spPr>
          <a:xfrm flipH="1">
            <a:off x="644064" y="2983692"/>
            <a:ext cx="13500" cy="5463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007" name="Google Shape;1007;p20"/>
          <p:cNvCxnSpPr/>
          <p:nvPr/>
        </p:nvCxnSpPr>
        <p:spPr>
          <a:xfrm rot="10800000">
            <a:off x="634210" y="3491229"/>
            <a:ext cx="2743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008" name="Google Shape;1008;p20"/>
          <p:cNvCxnSpPr/>
          <p:nvPr/>
        </p:nvCxnSpPr>
        <p:spPr>
          <a:xfrm>
            <a:off x="527710" y="2983692"/>
            <a:ext cx="0" cy="820769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009" name="Google Shape;1009;p20"/>
          <p:cNvCxnSpPr/>
          <p:nvPr/>
        </p:nvCxnSpPr>
        <p:spPr>
          <a:xfrm rot="10800000">
            <a:off x="508254" y="3765549"/>
            <a:ext cx="4342943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010" name="Google Shape;1010;p20"/>
          <p:cNvCxnSpPr/>
          <p:nvPr/>
        </p:nvCxnSpPr>
        <p:spPr>
          <a:xfrm rot="-5400000">
            <a:off x="3057589" y="3211196"/>
            <a:ext cx="54864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011" name="Google Shape;1011;p20"/>
          <p:cNvCxnSpPr/>
          <p:nvPr/>
        </p:nvCxnSpPr>
        <p:spPr>
          <a:xfrm rot="-5400000">
            <a:off x="4405525" y="3352900"/>
            <a:ext cx="82296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012" name="Google Shape;1012;p20"/>
          <p:cNvSpPr txBox="1"/>
          <p:nvPr/>
        </p:nvSpPr>
        <p:spPr>
          <a:xfrm>
            <a:off x="228600" y="4136854"/>
            <a:ext cx="61150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a causal framework</a:t>
            </a:r>
            <a:endParaRPr/>
          </a:p>
        </p:txBody>
      </p:sp>
      <p:sp>
        <p:nvSpPr>
          <p:cNvPr id="1013" name="Google Shape;1013;p20"/>
          <p:cNvSpPr txBox="1"/>
          <p:nvPr/>
        </p:nvSpPr>
        <p:spPr>
          <a:xfrm>
            <a:off x="0" y="293693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We Predict Neural Computation using Single-Cell Transcriptomics?</a:t>
            </a:r>
            <a:endParaRPr/>
          </a:p>
        </p:txBody>
      </p:sp>
      <p:sp>
        <p:nvSpPr>
          <p:cNvPr id="1014" name="Google Shape;1014;p20"/>
          <p:cNvSpPr txBox="1"/>
          <p:nvPr/>
        </p:nvSpPr>
        <p:spPr>
          <a:xfrm>
            <a:off x="227410" y="1475659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we use this model for</a:t>
            </a:r>
            <a:endParaRPr/>
          </a:p>
        </p:txBody>
      </p:sp>
      <p:sp>
        <p:nvSpPr>
          <p:cNvPr id="1015" name="Google Shape;1015;p20"/>
          <p:cNvSpPr txBox="1"/>
          <p:nvPr/>
        </p:nvSpPr>
        <p:spPr>
          <a:xfrm>
            <a:off x="260138" y="4842231"/>
            <a:ext cx="62345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models are wrong, but some are useful.</a:t>
            </a:r>
            <a:endParaRPr/>
          </a:p>
        </p:txBody>
      </p:sp>
      <p:sp>
        <p:nvSpPr>
          <p:cNvPr id="1016" name="Google Shape;1016;p20"/>
          <p:cNvSpPr txBox="1"/>
          <p:nvPr/>
        </p:nvSpPr>
        <p:spPr>
          <a:xfrm>
            <a:off x="291986" y="5488424"/>
            <a:ext cx="62345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a perfect brain model — a useful predictive model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21"/>
          <p:cNvSpPr txBox="1"/>
          <p:nvPr/>
        </p:nvSpPr>
        <p:spPr>
          <a:xfrm>
            <a:off x="0" y="2905366"/>
            <a:ext cx="12192000" cy="52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ELIZABETH S. CHEN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22"/>
          <p:cNvSpPr txBox="1">
            <a:spLocks noGrp="1"/>
          </p:cNvSpPr>
          <p:nvPr>
            <p:ph type="ctrTitle"/>
          </p:nvPr>
        </p:nvSpPr>
        <p:spPr>
          <a:xfrm>
            <a:off x="415600" y="609767"/>
            <a:ext cx="11360800" cy="23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" sz="4400"/>
              <a:t>Machine Learning and Artificial Intelligence Approaches Using Data to Improve Health:</a:t>
            </a:r>
            <a:br>
              <a:rPr lang="en" sz="4400"/>
            </a:br>
            <a:r>
              <a:rPr lang="en" sz="4400">
                <a:solidFill>
                  <a:srgbClr val="00B398"/>
                </a:solidFill>
              </a:rPr>
              <a:t>EHRs and AI for Learning Health Systems</a:t>
            </a:r>
            <a:endParaRPr sz="5867">
              <a:solidFill>
                <a:srgbClr val="00B398"/>
              </a:solidFill>
            </a:endParaRPr>
          </a:p>
        </p:txBody>
      </p:sp>
      <p:sp>
        <p:nvSpPr>
          <p:cNvPr id="1027" name="Google Shape;1027;p22"/>
          <p:cNvSpPr txBox="1">
            <a:spLocks noGrp="1"/>
          </p:cNvSpPr>
          <p:nvPr>
            <p:ph type="subTitle" idx="1"/>
          </p:nvPr>
        </p:nvSpPr>
        <p:spPr>
          <a:xfrm>
            <a:off x="415600" y="2858200"/>
            <a:ext cx="11360800" cy="2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3200" b="1">
                <a:solidFill>
                  <a:schemeClr val="dk2"/>
                </a:solidFill>
              </a:rPr>
              <a:t>Elizabeth S. Chen, PhD, FACMI</a:t>
            </a:r>
            <a:endParaRPr sz="3200" b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2"/>
                </a:solidFill>
              </a:rPr>
              <a:t>Associate Professor of Medical Science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>
                <a:solidFill>
                  <a:schemeClr val="dk2"/>
                </a:solidFill>
              </a:rPr>
              <a:t>Associate Professor of Health Services, Policy, and Practice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2"/>
                </a:solidFill>
              </a:rPr>
              <a:t>Interim Director of the Center for Biomedical Informatics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2"/>
                </a:solidFill>
              </a:rPr>
              <a:t>Lead of the Advance RI-CTR Biomedical Informatics, </a:t>
            </a:r>
            <a:br>
              <a:rPr lang="en">
                <a:solidFill>
                  <a:schemeClr val="dk2"/>
                </a:solidFill>
              </a:rPr>
            </a:br>
            <a:r>
              <a:rPr lang="en">
                <a:solidFill>
                  <a:schemeClr val="dk2"/>
                </a:solidFill>
              </a:rPr>
              <a:t>Bioinformatics, and Cyberinfrastructure Enhancement Core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2"/>
                </a:solidFill>
              </a:rPr>
              <a:t>Brown University, Providence, RI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28" name="Google Shape;1028;p22"/>
          <p:cNvSpPr txBox="1"/>
          <p:nvPr/>
        </p:nvSpPr>
        <p:spPr>
          <a:xfrm>
            <a:off x="415600" y="5701967"/>
            <a:ext cx="113608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67">
                <a:solidFill>
                  <a:srgbClr val="00B398"/>
                </a:solidFill>
                <a:latin typeface="Arial"/>
                <a:ea typeface="Arial"/>
                <a:cs typeface="Arial"/>
                <a:sym typeface="Arial"/>
              </a:rPr>
              <a:t>NISBRE 2026 | Rockville, MD | June 17, 2026</a:t>
            </a:r>
            <a:endParaRPr sz="3200">
              <a:solidFill>
                <a:srgbClr val="33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Font typeface="Play"/>
              <a:buNone/>
            </a:pPr>
            <a:r>
              <a:rPr lang="en" sz="3947"/>
              <a:t>EHRs and AI for LHS</a:t>
            </a:r>
            <a:endParaRPr sz="3947"/>
          </a:p>
        </p:txBody>
      </p:sp>
      <p:sp>
        <p:nvSpPr>
          <p:cNvPr id="1034" name="Google Shape;1034;p23"/>
          <p:cNvSpPr/>
          <p:nvPr/>
        </p:nvSpPr>
        <p:spPr>
          <a:xfrm>
            <a:off x="6280067" y="2060267"/>
            <a:ext cx="5636800" cy="38260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5" name="Google Shape;10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4485" y="2215150"/>
            <a:ext cx="3018833" cy="28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23"/>
          <p:cNvSpPr txBox="1"/>
          <p:nvPr/>
        </p:nvSpPr>
        <p:spPr>
          <a:xfrm>
            <a:off x="6167067" y="3214500"/>
            <a:ext cx="1428000" cy="12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 b="1" i="1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Discovery</a:t>
            </a:r>
            <a:endParaRPr sz="1333" i="1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 i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Transforming EHR Data to Knowledge</a:t>
            </a:r>
            <a:endParaRPr sz="1333" i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23"/>
          <p:cNvSpPr txBox="1"/>
          <p:nvPr/>
        </p:nvSpPr>
        <p:spPr>
          <a:xfrm>
            <a:off x="10278400" y="3214500"/>
            <a:ext cx="1638400" cy="1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 b="1" i="1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Implementation</a:t>
            </a:r>
            <a:endParaRPr sz="1333" i="1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 i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Putting Clinical Decision Support (CDS) Tools into Practice</a:t>
            </a:r>
            <a:endParaRPr sz="1333" i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23"/>
          <p:cNvSpPr txBox="1"/>
          <p:nvPr/>
        </p:nvSpPr>
        <p:spPr>
          <a:xfrm>
            <a:off x="7739900" y="4971100"/>
            <a:ext cx="24908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 b="1" i="1">
                <a:solidFill>
                  <a:srgbClr val="003C71"/>
                </a:solidFill>
                <a:latin typeface="Arial"/>
                <a:ea typeface="Arial"/>
                <a:cs typeface="Arial"/>
                <a:sym typeface="Arial"/>
              </a:rPr>
              <a:t>Impact</a:t>
            </a:r>
            <a:endParaRPr sz="1333" b="1" i="1">
              <a:solidFill>
                <a:srgbClr val="003C7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 i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Studying the outcomes of CDS Tools in the EHR</a:t>
            </a:r>
            <a:endParaRPr sz="1333" i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23"/>
          <p:cNvSpPr txBox="1"/>
          <p:nvPr/>
        </p:nvSpPr>
        <p:spPr>
          <a:xfrm>
            <a:off x="6167067" y="1519260"/>
            <a:ext cx="5862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B398"/>
                </a:solidFill>
                <a:latin typeface="Arial"/>
                <a:ea typeface="Arial"/>
                <a:cs typeface="Arial"/>
                <a:sym typeface="Arial"/>
              </a:rPr>
              <a:t>Artificial Intelligence for Learning Health Systems</a:t>
            </a:r>
            <a:endParaRPr sz="2400" b="1">
              <a:solidFill>
                <a:srgbClr val="00B3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23"/>
          <p:cNvSpPr/>
          <p:nvPr/>
        </p:nvSpPr>
        <p:spPr>
          <a:xfrm>
            <a:off x="203200" y="2060267"/>
            <a:ext cx="5862800" cy="38260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1" name="Google Shape;104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733" y="2288031"/>
            <a:ext cx="5012400" cy="3183157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23"/>
          <p:cNvSpPr txBox="1"/>
          <p:nvPr/>
        </p:nvSpPr>
        <p:spPr>
          <a:xfrm>
            <a:off x="1317200" y="1519242"/>
            <a:ext cx="363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B398"/>
                </a:solidFill>
                <a:latin typeface="Arial"/>
                <a:ea typeface="Arial"/>
                <a:cs typeface="Arial"/>
                <a:sym typeface="Arial"/>
              </a:rPr>
              <a:t>A “Learning Health System”</a:t>
            </a:r>
            <a:endParaRPr sz="2400" b="1">
              <a:solidFill>
                <a:srgbClr val="00B3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3" name="Google Shape;1043;p23"/>
          <p:cNvGrpSpPr/>
          <p:nvPr/>
        </p:nvGrpSpPr>
        <p:grpSpPr>
          <a:xfrm>
            <a:off x="318833" y="3576105"/>
            <a:ext cx="5680400" cy="2044808"/>
            <a:chOff x="311700" y="3251950"/>
            <a:chExt cx="4260300" cy="1533606"/>
          </a:xfrm>
        </p:grpSpPr>
        <p:sp>
          <p:nvSpPr>
            <p:cNvPr id="1044" name="Google Shape;1044;p23"/>
            <p:cNvSpPr/>
            <p:nvPr/>
          </p:nvSpPr>
          <p:spPr>
            <a:xfrm>
              <a:off x="3774300" y="3251950"/>
              <a:ext cx="797700" cy="302100"/>
            </a:xfrm>
            <a:prstGeom prst="rect">
              <a:avLst/>
            </a:prstGeom>
            <a:solidFill>
              <a:srgbClr val="003C71">
                <a:alpha val="18431"/>
              </a:srgbClr>
            </a:solidFill>
            <a:ln w="9525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to Knowledge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23"/>
            <p:cNvSpPr/>
            <p:nvPr/>
          </p:nvSpPr>
          <p:spPr>
            <a:xfrm>
              <a:off x="3127925" y="4483456"/>
              <a:ext cx="797700" cy="302100"/>
            </a:xfrm>
            <a:prstGeom prst="rect">
              <a:avLst/>
            </a:prstGeom>
            <a:solidFill>
              <a:srgbClr val="003C71">
                <a:alpha val="18431"/>
              </a:srgbClr>
            </a:solidFill>
            <a:ln w="9525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Knowledge to Practice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23"/>
            <p:cNvSpPr/>
            <p:nvPr/>
          </p:nvSpPr>
          <p:spPr>
            <a:xfrm>
              <a:off x="311700" y="3810482"/>
              <a:ext cx="654600" cy="302100"/>
            </a:xfrm>
            <a:prstGeom prst="rect">
              <a:avLst/>
            </a:prstGeom>
            <a:solidFill>
              <a:srgbClr val="003C71">
                <a:alpha val="18431"/>
              </a:srgbClr>
            </a:solidFill>
            <a:ln w="9525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Practice to Data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7" name="Google Shape;1047;p23"/>
          <p:cNvSpPr/>
          <p:nvPr/>
        </p:nvSpPr>
        <p:spPr>
          <a:xfrm>
            <a:off x="657600" y="5944067"/>
            <a:ext cx="49540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Adapted from: Shortliffe EH, Chiang MF. </a:t>
            </a:r>
            <a:r>
              <a:rPr lang="en" sz="933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Biomedical Informatics: The Science and the Pragmatics</a:t>
            </a:r>
            <a: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. In: Shortliffe EH, Cimino JJ, Chiang MF, editors. Biomedical informatics: computer applications in health care and biomedicine. 5th ed. New York: Springer; 2021.</a:t>
            </a:r>
            <a:endParaRPr sz="933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23"/>
          <p:cNvSpPr/>
          <p:nvPr/>
        </p:nvSpPr>
        <p:spPr>
          <a:xfrm>
            <a:off x="6621467" y="5944067"/>
            <a:ext cx="4954000" cy="4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Friedman CP. </a:t>
            </a:r>
            <a:r>
              <a:rPr lang="en" sz="933" b="1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What is unique about learning health systems? </a:t>
            </a:r>
            <a:r>
              <a:rPr lang="en" sz="933">
                <a:solidFill>
                  <a:srgbClr val="59595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Learn Health Syst. 2022 Jul 15;6(3):e10328. doi: 10.1002/lrh2.10328. PMID: 35860320; PMCID: PMC9284922.</a:t>
            </a:r>
            <a:endParaRPr sz="933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Font typeface="Play"/>
              <a:buNone/>
            </a:pPr>
            <a:r>
              <a:rPr lang="en" sz="3413"/>
              <a:t>Transforming EHR Data to Knowledge</a:t>
            </a:r>
            <a:endParaRPr sz="3413"/>
          </a:p>
        </p:txBody>
      </p:sp>
      <p:sp>
        <p:nvSpPr>
          <p:cNvPr id="1054" name="Google Shape;1054;p24"/>
          <p:cNvSpPr/>
          <p:nvPr/>
        </p:nvSpPr>
        <p:spPr>
          <a:xfrm>
            <a:off x="274489" y="2249433"/>
            <a:ext cx="6922000" cy="37780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24"/>
          <p:cNvSpPr txBox="1"/>
          <p:nvPr/>
        </p:nvSpPr>
        <p:spPr>
          <a:xfrm>
            <a:off x="274467" y="1603734"/>
            <a:ext cx="6922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B398"/>
                </a:solidFill>
                <a:latin typeface="Arial"/>
                <a:ea typeface="Arial"/>
                <a:cs typeface="Arial"/>
                <a:sym typeface="Arial"/>
              </a:rPr>
              <a:t>Methods, Techniques, and Technologies</a:t>
            </a:r>
            <a:endParaRPr sz="2400" b="1">
              <a:solidFill>
                <a:srgbClr val="00B3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6" name="Google Shape;105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557" y="2384100"/>
            <a:ext cx="6688999" cy="344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24" descr="Deepening Our Understanding of Artificial Intelligence: From Machine  Learning to Generative AI, Large Language Models, and Beyo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0489" y="1356952"/>
            <a:ext cx="4204400" cy="4283441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24"/>
          <p:cNvSpPr txBox="1"/>
          <p:nvPr/>
        </p:nvSpPr>
        <p:spPr>
          <a:xfrm>
            <a:off x="7656239" y="6174934"/>
            <a:ext cx="4204400" cy="45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7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https://www.techtimes.com/articles/297641/20231017/deepening-our-understanding-of-artificial-intelligence-from-machine-learning-to-generative-ai-large-language-models-and-beyond.htm</a:t>
            </a:r>
            <a:endParaRPr sz="6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24"/>
          <p:cNvSpPr txBox="1"/>
          <p:nvPr/>
        </p:nvSpPr>
        <p:spPr>
          <a:xfrm>
            <a:off x="7663889" y="5559317"/>
            <a:ext cx="4173600" cy="6156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= Artificial Intelligence | </a:t>
            </a:r>
            <a:r>
              <a:rPr lang="en" sz="933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ML</a:t>
            </a:r>
            <a: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= Machine Learning | </a:t>
            </a:r>
            <a:r>
              <a:rPr lang="en" sz="933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DL</a:t>
            </a:r>
            <a: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= Deep Learning | </a:t>
            </a:r>
            <a:b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933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NLP </a:t>
            </a:r>
            <a: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= Natural Language Processing | </a:t>
            </a:r>
            <a:r>
              <a:rPr lang="en" sz="933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GAI </a:t>
            </a:r>
            <a: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= Generative AI | </a:t>
            </a:r>
            <a:b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933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FM</a:t>
            </a:r>
            <a: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= Foundation Models | </a:t>
            </a:r>
            <a:r>
              <a:rPr lang="en" sz="933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LLM</a:t>
            </a:r>
            <a:r>
              <a:rPr lang="en" sz="9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= Large Language Models</a:t>
            </a:r>
            <a:endParaRPr sz="933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ct val="83339"/>
              <a:buFont typeface="Play"/>
              <a:buNone/>
            </a:pPr>
            <a:r>
              <a:rPr lang="en"/>
              <a:t>Putting EHR Knowledge into Practice</a:t>
            </a:r>
            <a:endParaRPr/>
          </a:p>
        </p:txBody>
      </p:sp>
      <p:sp>
        <p:nvSpPr>
          <p:cNvPr id="1065" name="Google Shape;1065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116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533" b="1">
                <a:solidFill>
                  <a:srgbClr val="00B398"/>
                </a:solidFill>
              </a:rPr>
              <a:t>Clinical Decision Support (CDS) Tools</a:t>
            </a:r>
            <a:endParaRPr sz="2533" b="1">
              <a:solidFill>
                <a:srgbClr val="00B398"/>
              </a:solidFill>
            </a:endParaRPr>
          </a:p>
          <a:p>
            <a:pPr marL="609585" lvl="0" indent="-45718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2400">
                <a:solidFill>
                  <a:schemeClr val="dk1"/>
                </a:solidFill>
              </a:rPr>
              <a:t>The right </a:t>
            </a:r>
            <a:r>
              <a:rPr lang="en" sz="2400" b="1">
                <a:solidFill>
                  <a:schemeClr val="dk1"/>
                </a:solidFill>
              </a:rPr>
              <a:t>information</a:t>
            </a:r>
            <a:r>
              <a:rPr lang="en" sz="2400">
                <a:solidFill>
                  <a:schemeClr val="dk1"/>
                </a:solidFill>
              </a:rPr>
              <a:t> </a:t>
            </a:r>
            <a:br>
              <a:rPr lang="en" sz="2400">
                <a:solidFill>
                  <a:schemeClr val="dk1"/>
                </a:solidFill>
              </a:rPr>
            </a:b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b="1" i="1">
                <a:solidFill>
                  <a:srgbClr val="003C71"/>
                </a:solidFill>
              </a:rPr>
              <a:t>what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609585" lvl="0" indent="-45718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2400">
                <a:solidFill>
                  <a:schemeClr val="dk1"/>
                </a:solidFill>
              </a:rPr>
              <a:t>To the right </a:t>
            </a:r>
            <a:r>
              <a:rPr lang="en" sz="2400" b="1">
                <a:solidFill>
                  <a:schemeClr val="dk1"/>
                </a:solidFill>
              </a:rPr>
              <a:t>person</a:t>
            </a:r>
            <a:r>
              <a:rPr lang="en" sz="2400">
                <a:solidFill>
                  <a:schemeClr val="dk1"/>
                </a:solidFill>
              </a:rPr>
              <a:t> </a:t>
            </a:r>
            <a:br>
              <a:rPr lang="en" sz="2400">
                <a:solidFill>
                  <a:schemeClr val="dk1"/>
                </a:solidFill>
              </a:rPr>
            </a:b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b="1" i="1">
                <a:solidFill>
                  <a:srgbClr val="003C71"/>
                </a:solidFill>
              </a:rPr>
              <a:t>who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609585" lvl="0" indent="-45718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2400">
                <a:solidFill>
                  <a:schemeClr val="dk1"/>
                </a:solidFill>
              </a:rPr>
              <a:t>In the right intervention </a:t>
            </a:r>
            <a:r>
              <a:rPr lang="en" sz="2400" b="1">
                <a:solidFill>
                  <a:schemeClr val="dk1"/>
                </a:solidFill>
              </a:rPr>
              <a:t>format</a:t>
            </a:r>
            <a:r>
              <a:rPr lang="en" sz="2400">
                <a:solidFill>
                  <a:schemeClr val="dk1"/>
                </a:solidFill>
              </a:rPr>
              <a:t> </a:t>
            </a:r>
            <a:br>
              <a:rPr lang="en" sz="2400">
                <a:solidFill>
                  <a:schemeClr val="dk1"/>
                </a:solidFill>
              </a:rPr>
            </a:b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b="1" i="1">
                <a:solidFill>
                  <a:srgbClr val="003C71"/>
                </a:solidFill>
              </a:rPr>
              <a:t>how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609585" lvl="0" indent="-45718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2400">
                <a:solidFill>
                  <a:schemeClr val="dk1"/>
                </a:solidFill>
              </a:rPr>
              <a:t>Through the right </a:t>
            </a:r>
            <a:r>
              <a:rPr lang="en" sz="2400" b="1">
                <a:solidFill>
                  <a:schemeClr val="dk1"/>
                </a:solidFill>
              </a:rPr>
              <a:t>channel</a:t>
            </a:r>
            <a:r>
              <a:rPr lang="en" sz="2400">
                <a:solidFill>
                  <a:schemeClr val="dk1"/>
                </a:solidFill>
              </a:rPr>
              <a:t> </a:t>
            </a:r>
            <a:br>
              <a:rPr lang="en" sz="2400">
                <a:solidFill>
                  <a:schemeClr val="dk1"/>
                </a:solidFill>
              </a:rPr>
            </a:b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b="1" i="1">
                <a:solidFill>
                  <a:srgbClr val="003C71"/>
                </a:solidFill>
              </a:rPr>
              <a:t>where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marL="609585" lvl="0" indent="-45718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2400">
                <a:solidFill>
                  <a:schemeClr val="dk1"/>
                </a:solidFill>
              </a:rPr>
              <a:t>At the right time in </a:t>
            </a:r>
            <a:r>
              <a:rPr lang="en" sz="2400" b="1">
                <a:solidFill>
                  <a:schemeClr val="dk1"/>
                </a:solidFill>
              </a:rPr>
              <a:t>workflow </a:t>
            </a:r>
            <a:br>
              <a:rPr lang="en" sz="2400" b="1">
                <a:solidFill>
                  <a:schemeClr val="dk1"/>
                </a:solidFill>
              </a:rPr>
            </a:br>
            <a:r>
              <a:rPr lang="en" sz="2400">
                <a:solidFill>
                  <a:schemeClr val="dk1"/>
                </a:solidFill>
              </a:rPr>
              <a:t>(</a:t>
            </a:r>
            <a:r>
              <a:rPr lang="en" sz="2400" b="1" i="1">
                <a:solidFill>
                  <a:srgbClr val="003C71"/>
                </a:solidFill>
              </a:rPr>
              <a:t>when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/>
          </a:p>
        </p:txBody>
      </p:sp>
      <p:pic>
        <p:nvPicPr>
          <p:cNvPr id="1066" name="Google Shape;10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1140" y="1543034"/>
            <a:ext cx="4797099" cy="3057967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7" name="Google Shape;106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1140" y="4751932"/>
            <a:ext cx="4797099" cy="1276573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68" name="Google Shape;1068;p25"/>
          <p:cNvSpPr txBox="1"/>
          <p:nvPr/>
        </p:nvSpPr>
        <p:spPr>
          <a:xfrm>
            <a:off x="7409673" y="6028501"/>
            <a:ext cx="4000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https://www.mindbowser.com/decoding-smart-on-fhir-for-healthcare-interoperability/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26"/>
          <p:cNvGrpSpPr/>
          <p:nvPr/>
        </p:nvGrpSpPr>
        <p:grpSpPr>
          <a:xfrm>
            <a:off x="543600" y="663568"/>
            <a:ext cx="11104800" cy="1507233"/>
            <a:chOff x="321350" y="573875"/>
            <a:chExt cx="8328600" cy="1130425"/>
          </a:xfrm>
        </p:grpSpPr>
        <p:sp>
          <p:nvSpPr>
            <p:cNvPr id="1074" name="Google Shape;1074;p26"/>
            <p:cNvSpPr/>
            <p:nvPr/>
          </p:nvSpPr>
          <p:spPr>
            <a:xfrm>
              <a:off x="321350" y="573875"/>
              <a:ext cx="2496600" cy="1130400"/>
            </a:xfrm>
            <a:prstGeom prst="rect">
              <a:avLst/>
            </a:prstGeom>
            <a:solidFill>
              <a:srgbClr val="595959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HEALTH INFORMATICS,</a:t>
              </a:r>
              <a:b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DATA SCIENCE, AND AI TRAINING IN RHODE ISLAND</a:t>
              </a: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26"/>
            <p:cNvSpPr/>
            <p:nvPr/>
          </p:nvSpPr>
          <p:spPr>
            <a:xfrm>
              <a:off x="2817950" y="573900"/>
              <a:ext cx="5832000" cy="1130400"/>
            </a:xfrm>
            <a:prstGeom prst="rect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Pragmatic Acceleration of </a:t>
              </a:r>
              <a:br>
                <a:rPr lang="en" sz="2400"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2400"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Community-Engaged Education </a:t>
              </a:r>
              <a:br>
                <a:rPr lang="en" sz="2400"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2400"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for Data-Driven Health Sciences (PACE-DHS)</a:t>
              </a:r>
              <a:endParaRPr sz="24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76" name="Google Shape;1076;p26" descr="Immigration — Progreso Latino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362044" y="686011"/>
              <a:ext cx="881518" cy="440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7" name="Google Shape;1077;p26" descr="RIPIN: Help with Special education ...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52713" y="737225"/>
              <a:ext cx="1168650" cy="338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8" name="Google Shape;1078;p26"/>
          <p:cNvGrpSpPr/>
          <p:nvPr/>
        </p:nvGrpSpPr>
        <p:grpSpPr>
          <a:xfrm>
            <a:off x="543603" y="2296561"/>
            <a:ext cx="2576100" cy="3298248"/>
            <a:chOff x="7575000" y="1430079"/>
            <a:chExt cx="1932075" cy="2473686"/>
          </a:xfrm>
        </p:grpSpPr>
        <p:sp>
          <p:nvSpPr>
            <p:cNvPr id="1079" name="Google Shape;1079;p26"/>
            <p:cNvSpPr/>
            <p:nvPr/>
          </p:nvSpPr>
          <p:spPr>
            <a:xfrm>
              <a:off x="7575073" y="2519907"/>
              <a:ext cx="1932000" cy="344700"/>
            </a:xfrm>
            <a:prstGeom prst="rect">
              <a:avLst/>
            </a:prstGeom>
            <a:solidFill>
              <a:srgbClr val="00B398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EHR Data Analysis </a:t>
              </a:r>
              <a:b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with OHDSI ATLAS</a:t>
              </a: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26"/>
            <p:cNvSpPr/>
            <p:nvPr/>
          </p:nvSpPr>
          <p:spPr>
            <a:xfrm>
              <a:off x="7575073" y="2175175"/>
              <a:ext cx="1932000" cy="344700"/>
            </a:xfrm>
            <a:prstGeom prst="rect">
              <a:avLst/>
            </a:prstGeom>
            <a:solidFill>
              <a:srgbClr val="00B398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EHR Data &amp; Standards | Concept Sets &amp; Cohorts</a:t>
              </a: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6"/>
            <p:cNvSpPr/>
            <p:nvPr/>
          </p:nvSpPr>
          <p:spPr>
            <a:xfrm>
              <a:off x="7575000" y="2867125"/>
              <a:ext cx="1932000" cy="344700"/>
            </a:xfrm>
            <a:prstGeom prst="rect">
              <a:avLst/>
            </a:prstGeom>
            <a:solidFill>
              <a:srgbClr val="00B398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EHR Data Analysis </a:t>
              </a:r>
              <a:b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with UNIX &amp; SQL</a:t>
              </a: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26"/>
            <p:cNvSpPr/>
            <p:nvPr/>
          </p:nvSpPr>
          <p:spPr>
            <a:xfrm>
              <a:off x="7575072" y="3214341"/>
              <a:ext cx="1932000" cy="344700"/>
            </a:xfrm>
            <a:prstGeom prst="rect">
              <a:avLst/>
            </a:prstGeom>
            <a:solidFill>
              <a:srgbClr val="00B398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EHR Data Analysis </a:t>
              </a:r>
              <a:b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with Julia</a:t>
              </a: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26"/>
            <p:cNvSpPr/>
            <p:nvPr/>
          </p:nvSpPr>
          <p:spPr>
            <a:xfrm>
              <a:off x="7575047" y="3559065"/>
              <a:ext cx="1932000" cy="344700"/>
            </a:xfrm>
            <a:prstGeom prst="rect">
              <a:avLst/>
            </a:prstGeom>
            <a:solidFill>
              <a:srgbClr val="00B398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EHR Data Analysis </a:t>
              </a:r>
              <a:b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with Python</a:t>
              </a: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26"/>
            <p:cNvSpPr txBox="1"/>
            <p:nvPr/>
          </p:nvSpPr>
          <p:spPr>
            <a:xfrm>
              <a:off x="7575075" y="1430079"/>
              <a:ext cx="1932000" cy="738634"/>
            </a:xfrm>
            <a:prstGeom prst="rect">
              <a:avLst/>
            </a:prstGeom>
            <a:solidFill>
              <a:srgbClr val="00B398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5x5 Short Course:</a:t>
              </a: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Observational Research with EHR Data</a:t>
              </a: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5" name="Google Shape;1085;p26"/>
          <p:cNvGrpSpPr/>
          <p:nvPr/>
        </p:nvGrpSpPr>
        <p:grpSpPr>
          <a:xfrm>
            <a:off x="3384427" y="2291125"/>
            <a:ext cx="2576148" cy="3309147"/>
            <a:chOff x="375150" y="1440502"/>
            <a:chExt cx="1932111" cy="2481860"/>
          </a:xfrm>
        </p:grpSpPr>
        <p:sp>
          <p:nvSpPr>
            <p:cNvPr id="1086" name="Google Shape;1086;p26"/>
            <p:cNvSpPr txBox="1"/>
            <p:nvPr/>
          </p:nvSpPr>
          <p:spPr>
            <a:xfrm>
              <a:off x="375150" y="1440502"/>
              <a:ext cx="1932000" cy="738634"/>
            </a:xfrm>
            <a:prstGeom prst="rect">
              <a:avLst/>
            </a:prstGeom>
            <a:solidFill>
              <a:srgbClr val="3333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5x5 Short Course:</a:t>
              </a: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Artificial Intelligence for Health (AI4H)</a:t>
              </a: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375225" y="2173150"/>
              <a:ext cx="1932000" cy="346500"/>
            </a:xfrm>
            <a:prstGeom prst="rect">
              <a:avLst/>
            </a:prstGeom>
            <a:solidFill>
              <a:srgbClr val="54468B">
                <a:alpha val="17647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Statistics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375225" y="2523828"/>
              <a:ext cx="1932000" cy="346500"/>
            </a:xfrm>
            <a:prstGeom prst="rect">
              <a:avLst/>
            </a:prstGeom>
            <a:solidFill>
              <a:srgbClr val="54468B">
                <a:alpha val="17647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Machine Learning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375225" y="2874506"/>
              <a:ext cx="1932000" cy="346500"/>
            </a:xfrm>
            <a:prstGeom prst="rect">
              <a:avLst/>
            </a:prstGeom>
            <a:solidFill>
              <a:srgbClr val="54468B">
                <a:alpha val="17647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Deep Learning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26"/>
            <p:cNvSpPr/>
            <p:nvPr/>
          </p:nvSpPr>
          <p:spPr>
            <a:xfrm>
              <a:off x="375225" y="3225184"/>
              <a:ext cx="1932000" cy="346500"/>
            </a:xfrm>
            <a:prstGeom prst="rect">
              <a:avLst/>
            </a:prstGeom>
            <a:solidFill>
              <a:srgbClr val="54468B">
                <a:alpha val="17647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Natural Language Processing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375261" y="3575862"/>
              <a:ext cx="1932000" cy="346500"/>
            </a:xfrm>
            <a:prstGeom prst="rect">
              <a:avLst/>
            </a:prstGeom>
            <a:solidFill>
              <a:srgbClr val="54468B">
                <a:alpha val="17647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Large Language Models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2" name="Google Shape;1092;p26"/>
          <p:cNvGrpSpPr/>
          <p:nvPr/>
        </p:nvGrpSpPr>
        <p:grpSpPr>
          <a:xfrm>
            <a:off x="6227313" y="2291454"/>
            <a:ext cx="2576281" cy="3308468"/>
            <a:chOff x="2652575" y="1422523"/>
            <a:chExt cx="1932211" cy="2481351"/>
          </a:xfrm>
        </p:grpSpPr>
        <p:sp>
          <p:nvSpPr>
            <p:cNvPr id="1093" name="Google Shape;1093;p26"/>
            <p:cNvSpPr txBox="1"/>
            <p:nvPr/>
          </p:nvSpPr>
          <p:spPr>
            <a:xfrm>
              <a:off x="2652575" y="1422523"/>
              <a:ext cx="1932000" cy="738634"/>
            </a:xfrm>
            <a:prstGeom prst="rect">
              <a:avLst/>
            </a:prstGeom>
            <a:solidFill>
              <a:srgbClr val="0099CC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5x5 Short Course:</a:t>
              </a: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Health AI </a:t>
              </a: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for All (HAI4All)</a:t>
              </a: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2652750" y="2154500"/>
              <a:ext cx="1932000" cy="346800"/>
            </a:xfrm>
            <a:prstGeom prst="rect">
              <a:avLst/>
            </a:prstGeom>
            <a:solidFill>
              <a:srgbClr val="02B2D3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Introduction to 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Health Data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2652750" y="2505144"/>
              <a:ext cx="1932000" cy="346800"/>
            </a:xfrm>
            <a:prstGeom prst="rect">
              <a:avLst/>
            </a:prstGeom>
            <a:solidFill>
              <a:srgbClr val="02B2D3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Understanding 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Health Statistics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2652750" y="2855787"/>
              <a:ext cx="1932000" cy="346800"/>
            </a:xfrm>
            <a:prstGeom prst="rect">
              <a:avLst/>
            </a:prstGeom>
            <a:solidFill>
              <a:srgbClr val="02B2D3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Navigating 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Health Information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2652750" y="3206431"/>
              <a:ext cx="1932000" cy="346800"/>
            </a:xfrm>
            <a:prstGeom prst="rect">
              <a:avLst/>
            </a:prstGeom>
            <a:solidFill>
              <a:srgbClr val="02B2D3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AI in Healthcare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2652786" y="3557074"/>
              <a:ext cx="1932000" cy="346800"/>
            </a:xfrm>
            <a:prstGeom prst="rect">
              <a:avLst/>
            </a:prstGeom>
            <a:solidFill>
              <a:srgbClr val="02B2D3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Shared Decision Making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9" name="Google Shape;1099;p26"/>
          <p:cNvGrpSpPr/>
          <p:nvPr/>
        </p:nvGrpSpPr>
        <p:grpSpPr>
          <a:xfrm>
            <a:off x="9070340" y="2297063"/>
            <a:ext cx="2576048" cy="3297288"/>
            <a:chOff x="8794250" y="3152867"/>
            <a:chExt cx="1932036" cy="2472966"/>
          </a:xfrm>
        </p:grpSpPr>
        <p:sp>
          <p:nvSpPr>
            <p:cNvPr id="1100" name="Google Shape;1100;p26"/>
            <p:cNvSpPr txBox="1"/>
            <p:nvPr/>
          </p:nvSpPr>
          <p:spPr>
            <a:xfrm>
              <a:off x="8794250" y="3152867"/>
              <a:ext cx="1932000" cy="738634"/>
            </a:xfrm>
            <a:prstGeom prst="rect">
              <a:avLst/>
            </a:prstGeom>
            <a:solidFill>
              <a:srgbClr val="003C71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5x5 Short Course:</a:t>
              </a: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EHR FHIR App Development</a:t>
              </a:r>
              <a:endPara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8794250" y="3897963"/>
              <a:ext cx="1932000" cy="342300"/>
            </a:xfrm>
            <a:prstGeom prst="rect">
              <a:avLst/>
            </a:prstGeom>
            <a:solidFill>
              <a:srgbClr val="003C71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HL7 Standards &amp; </a:t>
              </a:r>
              <a:b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Software Engineering</a:t>
              </a: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26"/>
            <p:cNvSpPr/>
            <p:nvPr/>
          </p:nvSpPr>
          <p:spPr>
            <a:xfrm>
              <a:off x="8794250" y="4244355"/>
              <a:ext cx="1932000" cy="342300"/>
            </a:xfrm>
            <a:prstGeom prst="rect">
              <a:avLst/>
            </a:prstGeom>
            <a:solidFill>
              <a:srgbClr val="003C71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Web Programming &amp; </a:t>
              </a:r>
              <a:b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FHIR APIs</a:t>
              </a: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26"/>
            <p:cNvSpPr/>
            <p:nvPr/>
          </p:nvSpPr>
          <p:spPr>
            <a:xfrm>
              <a:off x="8794250" y="4590748"/>
              <a:ext cx="1932000" cy="342300"/>
            </a:xfrm>
            <a:prstGeom prst="rect">
              <a:avLst/>
            </a:prstGeom>
            <a:solidFill>
              <a:srgbClr val="003C71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FHIR App Dev with </a:t>
              </a:r>
              <a:b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Python &amp; HTML</a:t>
              </a: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8794250" y="4937140"/>
              <a:ext cx="1932000" cy="342300"/>
            </a:xfrm>
            <a:prstGeom prst="rect">
              <a:avLst/>
            </a:prstGeom>
            <a:solidFill>
              <a:srgbClr val="003C71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User Interfaces &amp; Javascript</a:t>
              </a: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8794286" y="5283533"/>
              <a:ext cx="1932000" cy="342300"/>
            </a:xfrm>
            <a:prstGeom prst="rect">
              <a:avLst/>
            </a:prstGeom>
            <a:solidFill>
              <a:srgbClr val="003C71">
                <a:alpha val="26666"/>
              </a:srgbClr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33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Implementation &amp; Evaluation</a:t>
              </a:r>
              <a:endParaRPr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06" name="Google Shape;1106;p26" title="codiac_fireworks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43034" y="5678267"/>
            <a:ext cx="3054401" cy="92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26"/>
          <p:cNvGrpSpPr/>
          <p:nvPr/>
        </p:nvGrpSpPr>
        <p:grpSpPr>
          <a:xfrm>
            <a:off x="2385377" y="5767020"/>
            <a:ext cx="6950057" cy="1162850"/>
            <a:chOff x="1789032" y="4325263"/>
            <a:chExt cx="5212543" cy="872137"/>
          </a:xfrm>
        </p:grpSpPr>
        <p:pic>
          <p:nvPicPr>
            <p:cNvPr id="1108" name="Google Shape;1108;p26" descr="Biocomicals Log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19050" y="4325263"/>
              <a:ext cx="2282525" cy="620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9" name="Google Shape;1109;p26"/>
            <p:cNvSpPr txBox="1"/>
            <p:nvPr/>
          </p:nvSpPr>
          <p:spPr>
            <a:xfrm>
              <a:off x="1789032" y="4889605"/>
              <a:ext cx="2325900" cy="307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67" u="sng">
                  <a:solidFill>
                    <a:srgbClr val="F6F4B3"/>
                  </a:solidFill>
                  <a:latin typeface="Arial"/>
                  <a:ea typeface="Arial"/>
                  <a:cs typeface="Arial"/>
                  <a:sym typeface="Arial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https://docs.bcbi.brown.edu/codiac-for-health</a:t>
              </a:r>
              <a:endParaRPr sz="1067">
                <a:solidFill>
                  <a:srgbClr val="F6F4B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10" name="Google Shape;1110;p26" descr="Maximizing Investigators' Research Award (MIRA) - Shi Lab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6586" y="1761067"/>
            <a:ext cx="1478199" cy="3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26"/>
          <p:cNvSpPr txBox="1"/>
          <p:nvPr/>
        </p:nvSpPr>
        <p:spPr>
          <a:xfrm>
            <a:off x="2197151" y="1707333"/>
            <a:ext cx="14176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U54GM115677</a:t>
            </a:r>
            <a:endParaRPr sz="1333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0" y="0"/>
            <a:ext cx="12192000" cy="52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MULTISCALE AI-DRIVEN DRUG DISCOVERY USING CANDO</a:t>
            </a:r>
            <a:endParaRPr/>
          </a:p>
        </p:txBody>
      </p:sp>
      <p:pic>
        <p:nvPicPr>
          <p:cNvPr id="111" name="Google Shape;111;p3" descr="A diagram of different types of cell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332" y="470274"/>
            <a:ext cx="9699335" cy="638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2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MULTISCALE AI-DRIVEN DRUG DISCOVERY USING CANDO</a:t>
            </a:r>
            <a:endParaRPr/>
          </a:p>
        </p:txBody>
      </p:sp>
      <p:pic>
        <p:nvPicPr>
          <p:cNvPr id="117" name="Google Shape;117;p4" descr="A diagram of a scientific experimen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614" y="476747"/>
            <a:ext cx="10552771" cy="6381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/>
          <p:nvPr/>
        </p:nvSpPr>
        <p:spPr>
          <a:xfrm>
            <a:off x="566927" y="1331998"/>
            <a:ext cx="10844023" cy="471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08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5BBB"/>
                </a:solidFill>
                <a:latin typeface="Arial"/>
                <a:ea typeface="Arial"/>
                <a:cs typeface="Arial"/>
                <a:sym typeface="Arial"/>
              </a:rPr>
              <a:t>AICANDO</a:t>
            </a:r>
            <a:endParaRPr sz="2800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408" y="1740711"/>
            <a:ext cx="10257183" cy="507475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/>
          <p:nvPr/>
        </p:nvSpPr>
        <p:spPr>
          <a:xfrm>
            <a:off x="8911850" y="2111732"/>
            <a:ext cx="1766482" cy="48044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8911850" y="2659366"/>
            <a:ext cx="1766482" cy="48044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5220710" y="5062991"/>
            <a:ext cx="1029016" cy="30931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5"/>
          <p:cNvCxnSpPr>
            <a:stCxn id="124" idx="1"/>
          </p:cNvCxnSpPr>
          <p:nvPr/>
        </p:nvCxnSpPr>
        <p:spPr>
          <a:xfrm rot="10800000">
            <a:off x="7866650" y="1331956"/>
            <a:ext cx="1045200" cy="1020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28" name="Google Shape;128;p5"/>
          <p:cNvSpPr txBox="1"/>
          <p:nvPr/>
        </p:nvSpPr>
        <p:spPr>
          <a:xfrm>
            <a:off x="5220710" y="955956"/>
            <a:ext cx="2646033" cy="37604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 the experiment</a:t>
            </a:r>
            <a:endParaRPr/>
          </a:p>
        </p:txBody>
      </p:sp>
      <p:sp>
        <p:nvSpPr>
          <p:cNvPr id="129" name="Google Shape;129;p5"/>
          <p:cNvSpPr txBox="1"/>
          <p:nvPr/>
        </p:nvSpPr>
        <p:spPr>
          <a:xfrm>
            <a:off x="8825138" y="4967497"/>
            <a:ext cx="1939905" cy="92333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Executes plan with built-in CANDO tools </a:t>
            </a:r>
            <a:endParaRPr/>
          </a:p>
        </p:txBody>
      </p:sp>
      <p:cxnSp>
        <p:nvCxnSpPr>
          <p:cNvPr id="130" name="Google Shape;130;p5"/>
          <p:cNvCxnSpPr>
            <a:stCxn id="129" idx="0"/>
            <a:endCxn id="125" idx="2"/>
          </p:cNvCxnSpPr>
          <p:nvPr/>
        </p:nvCxnSpPr>
        <p:spPr>
          <a:xfrm rot="10800000">
            <a:off x="9795091" y="3139897"/>
            <a:ext cx="0" cy="1827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31" name="Google Shape;131;p5"/>
          <p:cNvSpPr txBox="1"/>
          <p:nvPr/>
        </p:nvSpPr>
        <p:spPr>
          <a:xfrm>
            <a:off x="435429" y="5863048"/>
            <a:ext cx="2612571" cy="36933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Capable of improvising</a:t>
            </a:r>
            <a:endParaRPr/>
          </a:p>
        </p:txBody>
      </p:sp>
      <p:cxnSp>
        <p:nvCxnSpPr>
          <p:cNvPr id="132" name="Google Shape;132;p5"/>
          <p:cNvCxnSpPr>
            <a:stCxn id="131" idx="3"/>
            <a:endCxn id="126" idx="1"/>
          </p:cNvCxnSpPr>
          <p:nvPr/>
        </p:nvCxnSpPr>
        <p:spPr>
          <a:xfrm rot="10800000" flipH="1">
            <a:off x="3048000" y="5217614"/>
            <a:ext cx="2172600" cy="830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33" name="Google Shape;133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2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AI-CANDO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/>
          <p:nvPr/>
        </p:nvSpPr>
        <p:spPr>
          <a:xfrm>
            <a:off x="0" y="766732"/>
            <a:ext cx="12192000" cy="532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</a:t>
            </a:r>
            <a:r>
              <a:rPr lang="en" sz="20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informatics support 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local, national, and international researchers – including genomics, proteomics, ontology, data analytics, and bio, clinical, and translational informatics.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Enable </a:t>
            </a:r>
            <a:r>
              <a:rPr lang="en" sz="20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multiscale computational drug discovery</a:t>
            </a:r>
            <a:r>
              <a:rPr lang="en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the CANDO platform, integrating proteomic-scale interaction signatures for systematic drug repurposing and design.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Deliver </a:t>
            </a:r>
            <a:r>
              <a:rPr lang="en" sz="20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actionable therapeutic candidates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NSCLC and OUD leads identified and validated, including compounds with improved efficacy/toxicity profiles and reduced fentanyl self-administration in vivo.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Advance </a:t>
            </a:r>
            <a:r>
              <a:rPr lang="en" sz="20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AI-driven drug discovery (AI-CANDO)</a:t>
            </a:r>
            <a:r>
              <a:rPr lang="en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agentic system that plans, executes, and adapts computational experiments, enabling rapid, reproducible, and scalable analysis.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Translate data to impact by combining </a:t>
            </a:r>
            <a:r>
              <a:rPr lang="en" sz="20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AI/ML, ontology-based standards, and interoperable data frameworks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accelerating discovery, validation, and clinical relevance.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 </a:t>
            </a:r>
            <a:r>
              <a:rPr lang="en" sz="20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ontology-driven translational applications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pain, aging, vaccine science, and general medical science, facilitating cross-study analyses and collaborative research.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and implement </a:t>
            </a:r>
            <a:r>
              <a:rPr lang="en" sz="20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ontology-based Common Data Elements (CDEs)</a:t>
            </a:r>
            <a:r>
              <a:rPr lang="en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support consistent representation, integration, and reuse of clinical and experimental data.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</a:t>
            </a:r>
            <a:r>
              <a:rPr lang="en" sz="20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and workforce development</a:t>
            </a:r>
            <a:r>
              <a:rPr lang="en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through BMI Bootcamp, CTSI programs, and the online MS in Applied Ontology, expanding adoption of standards-based informatics.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2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TRAINING, INFRASTRUCTURE, IMPACT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/>
          <p:nvPr/>
        </p:nvSpPr>
        <p:spPr>
          <a:xfrm>
            <a:off x="0" y="2905366"/>
            <a:ext cx="12192000" cy="52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MD TAMJIDUL HOQUE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>
            <a:spLocks noGrp="1"/>
          </p:cNvSpPr>
          <p:nvPr>
            <p:ph type="ctrTitle"/>
          </p:nvPr>
        </p:nvSpPr>
        <p:spPr>
          <a:xfrm>
            <a:off x="895350" y="0"/>
            <a:ext cx="108582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DLaM Display"/>
              <a:buNone/>
            </a:pPr>
            <a:r>
              <a:rPr lang="en" sz="4000" b="1">
                <a:latin typeface="ADLaM Display"/>
                <a:ea typeface="ADLaM Display"/>
                <a:cs typeface="ADLaM Display"/>
                <a:sym typeface="ADLaM Display"/>
              </a:rPr>
              <a:t>AI as a Bridge from Data to Discovery</a:t>
            </a:r>
            <a:endParaRPr/>
          </a:p>
        </p:txBody>
      </p:sp>
      <p:grpSp>
        <p:nvGrpSpPr>
          <p:cNvPr id="151" name="Google Shape;151;p8"/>
          <p:cNvGrpSpPr/>
          <p:nvPr/>
        </p:nvGrpSpPr>
        <p:grpSpPr>
          <a:xfrm>
            <a:off x="895350" y="631596"/>
            <a:ext cx="10439400" cy="5983380"/>
            <a:chOff x="895350" y="631596"/>
            <a:chExt cx="10439400" cy="5983380"/>
          </a:xfrm>
        </p:grpSpPr>
        <p:pic>
          <p:nvPicPr>
            <p:cNvPr id="152" name="Google Shape;152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95350" y="631596"/>
              <a:ext cx="10439400" cy="59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 descr="Tex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6899" y="1819275"/>
              <a:ext cx="3114675" cy="50226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54" name="Google Shape;154;p8" descr="Tex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6899" y="2359646"/>
              <a:ext cx="3114675" cy="47927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55" name="Google Shape;155;p8" descr="Tex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6899" y="2877026"/>
              <a:ext cx="3114675" cy="121892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56" name="Google Shape;156;p8"/>
          <p:cNvSpPr txBox="1">
            <a:spLocks noGrp="1"/>
          </p:cNvSpPr>
          <p:nvPr>
            <p:ph type="sldNum" idx="12"/>
          </p:nvPr>
        </p:nvSpPr>
        <p:spPr>
          <a:xfrm>
            <a:off x="11406433" y="133235"/>
            <a:ext cx="5954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00B050"/>
                </a:solidFill>
              </a:rPr>
              <a:t>8</a:t>
            </a:fld>
            <a:endParaRPr sz="1800" b="1">
              <a:solidFill>
                <a:srgbClr val="00B050"/>
              </a:solidFill>
            </a:endParaRPr>
          </a:p>
        </p:txBody>
      </p:sp>
      <p:sp>
        <p:nvSpPr>
          <p:cNvPr id="157" name="Google Shape;157;p8"/>
          <p:cNvSpPr txBox="1"/>
          <p:nvPr/>
        </p:nvSpPr>
        <p:spPr>
          <a:xfrm>
            <a:off x="100697" y="6540099"/>
            <a:ext cx="83481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Md Tamjidul Hoque, Professor of Computer Science, University of New Orleans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>
            <a:spLocks noGrp="1"/>
          </p:cNvSpPr>
          <p:nvPr>
            <p:ph type="sldNum" idx="12"/>
          </p:nvPr>
        </p:nvSpPr>
        <p:spPr>
          <a:xfrm>
            <a:off x="11406433" y="133235"/>
            <a:ext cx="5954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 b="1">
                <a:solidFill>
                  <a:srgbClr val="00B050"/>
                </a:solidFill>
              </a:rPr>
              <a:t>9</a:t>
            </a:fld>
            <a:endParaRPr sz="1800" b="1">
              <a:solidFill>
                <a:srgbClr val="00B050"/>
              </a:solidFill>
            </a:endParaRPr>
          </a:p>
        </p:txBody>
      </p:sp>
      <p:pic>
        <p:nvPicPr>
          <p:cNvPr id="164" name="Google Shape;164;p9"/>
          <p:cNvPicPr preferRelativeResize="0"/>
          <p:nvPr/>
        </p:nvPicPr>
        <p:blipFill rotWithShape="1">
          <a:blip r:embed="rId3">
            <a:alphaModFix/>
          </a:blip>
          <a:srcRect l="478" t="1144" r="607" b="1023"/>
          <a:stretch/>
        </p:blipFill>
        <p:spPr>
          <a:xfrm>
            <a:off x="1015376" y="78536"/>
            <a:ext cx="10148157" cy="6709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1017</Words>
  <Application>Microsoft Office PowerPoint</Application>
  <PresentationFormat>Widescreen</PresentationFormat>
  <Paragraphs>177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Play</vt:lpstr>
      <vt:lpstr>Times New Roman</vt:lpstr>
      <vt:lpstr>ADLaM Display</vt:lpstr>
      <vt:lpstr>Arial</vt:lpstr>
      <vt:lpstr>Noto Sans Symbols</vt:lpstr>
      <vt:lpstr>Calibri</vt:lpstr>
      <vt:lpstr>Office Theme</vt:lpstr>
      <vt:lpstr>PowerPoint Presentation</vt:lpstr>
      <vt:lpstr>PowerPoint Presentation</vt:lpstr>
      <vt:lpstr>PowerPoint Presentation</vt:lpstr>
      <vt:lpstr>MULTISCALE AI-DRIVEN DRUG DISCOVERY USING CANDO</vt:lpstr>
      <vt:lpstr>AI-CANDO</vt:lpstr>
      <vt:lpstr>TRAINING, INFRASTRUCTURE, IMPACT</vt:lpstr>
      <vt:lpstr>PowerPoint Presentation</vt:lpstr>
      <vt:lpstr>AI as a Bridge from Data to Discovery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and Artificial Intelligence Approaches Using Data to Improve Health: EHRs and AI for Learning Health Systems</vt:lpstr>
      <vt:lpstr>EHRs and AI for LHS</vt:lpstr>
      <vt:lpstr>Transforming EHR Data to Knowledge</vt:lpstr>
      <vt:lpstr>Putting EHR Knowledge into Practice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 Samudrala</dc:creator>
  <cp:lastModifiedBy>Md Tamjidul Hoque</cp:lastModifiedBy>
  <cp:revision>1</cp:revision>
  <dcterms:created xsi:type="dcterms:W3CDTF">2026-06-09T00:55:55Z</dcterms:created>
  <dcterms:modified xsi:type="dcterms:W3CDTF">2026-06-16T03:12:50Z</dcterms:modified>
</cp:coreProperties>
</file>